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 id="2147483662" r:id="rId2"/>
  </p:sldMasterIdLst>
  <p:notesMasterIdLst>
    <p:notesMasterId r:id="rId20"/>
  </p:notesMasterIdLst>
  <p:sldIdLst>
    <p:sldId id="256" r:id="rId3"/>
    <p:sldId id="273" r:id="rId4"/>
    <p:sldId id="274" r:id="rId5"/>
    <p:sldId id="275" r:id="rId6"/>
    <p:sldId id="276" r:id="rId7"/>
    <p:sldId id="277" r:id="rId8"/>
    <p:sldId id="280" r:id="rId9"/>
    <p:sldId id="257" r:id="rId10"/>
    <p:sldId id="268" r:id="rId11"/>
    <p:sldId id="2012" r:id="rId12"/>
    <p:sldId id="4526" r:id="rId13"/>
    <p:sldId id="258" r:id="rId14"/>
    <p:sldId id="263" r:id="rId15"/>
    <p:sldId id="278" r:id="rId16"/>
    <p:sldId id="4527" r:id="rId17"/>
    <p:sldId id="279" r:id="rId18"/>
    <p:sldId id="266" r:id="rId19"/>
  </p:sldIdLst>
  <p:sldSz cx="12192000" cy="6858000"/>
  <p:notesSz cx="6858000" cy="9144000"/>
  <p:embeddedFontLst>
    <p:embeddedFont>
      <p:font typeface="Alfarn" panose="00000800000000000000" charset="0"/>
      <p:bold r:id="rId21"/>
    </p:embeddedFont>
    <p:embeddedFont>
      <p:font typeface="Calibri" panose="020F0502020204030204" pitchFamily="34" charset="0"/>
      <p:regular r:id="rId22"/>
      <p:bold r:id="rId23"/>
      <p:italic r:id="rId24"/>
      <p:boldItalic r:id="rId25"/>
    </p:embeddedFont>
    <p:embeddedFont>
      <p:font typeface="CarlMarx" panose="020B0604020202020204" charset="0"/>
      <p:regular r:id="rId26"/>
      <p:bold r:id="rId27"/>
    </p:embeddedFont>
    <p:embeddedFont>
      <p:font typeface="Consolas" panose="020B0609020204030204" pitchFamily="49" charset="0"/>
      <p:regular r:id="rId28"/>
      <p:bold r:id="rId29"/>
      <p:italic r:id="rId30"/>
      <p:boldItalic r:id="rId31"/>
    </p:embeddedFont>
    <p:embeddedFont>
      <p:font typeface="Segoe UI" panose="020B0502040204020203" pitchFamily="34" charset="0"/>
      <p:regular r:id="rId32"/>
      <p:bold r:id="rId33"/>
      <p:italic r:id="rId34"/>
      <p:boldItalic r:id="rId35"/>
    </p:embeddedFont>
    <p:embeddedFont>
      <p:font typeface="Segoe UI Light" panose="020B0502040204020203" pitchFamily="34" charset="0"/>
      <p:regular r:id="rId36"/>
      <p:italic r:id="rId37"/>
    </p:embeddedFont>
    <p:embeddedFont>
      <p:font typeface="Segoe UI Semibold" panose="020B0702040204020203" pitchFamily="34" charset="0"/>
      <p:bold r:id="rId38"/>
      <p:boldItalic r:id="rId39"/>
    </p:embeddedFont>
    <p:embeddedFont>
      <p:font typeface="Segoe UI Semilight" panose="020B0402040204020203" pitchFamily="34" charset="0"/>
      <p:regular r:id="rId40"/>
      <p:italic r:id="rId41"/>
    </p:embeddedFont>
    <p:embeddedFont>
      <p:font typeface="Stencil" panose="040409050D0802020404" pitchFamily="82" charset="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62667" autoAdjust="0"/>
  </p:normalViewPr>
  <p:slideViewPr>
    <p:cSldViewPr snapToGrid="0">
      <p:cViewPr varScale="1">
        <p:scale>
          <a:sx n="74" d="100"/>
          <a:sy n="74" d="100"/>
        </p:scale>
        <p:origin x="1941"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1.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tableStyles" Target="tableStyles.xml"/><Relationship Id="rId20" Type="http://schemas.openxmlformats.org/officeDocument/2006/relationships/notesMaster" Target="notesMasters/notesMaster1.xml"/><Relationship Id="rId41" Type="http://schemas.openxmlformats.org/officeDocument/2006/relationships/font" Target="fonts/font21.fntdata"/></Relationships>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5/19/2019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Semilight"/>
                <a:ea typeface="+mn-ea"/>
                <a:cs typeface="+mn-cs"/>
              </a:rPr>
              <a:t>Functions:</a:t>
            </a:r>
            <a:br>
              <a:rPr kumimoji="0" lang="en-US" sz="12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Semilight"/>
                <a:ea typeface="+mn-ea"/>
                <a:cs typeface="+mn-cs"/>
              </a:rPr>
            </a:br>
            <a:r>
              <a:rPr kumimoji="0" lang="en-US" sz="12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Semilight"/>
                <a:ea typeface="+mn-ea"/>
                <a:cs typeface="+mn-cs"/>
              </a:rPr>
              <a:t>React to timers, HTTP, or events from your favorite Azure services, with more on the way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Semilight"/>
                <a:ea typeface="+mn-ea"/>
                <a:cs typeface="+mn-cs"/>
              </a:rPr>
              <a:t>Author functions in C#, F#, Node, Java, Python, PowerShell, and more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Semilight"/>
                <a:ea typeface="+mn-ea"/>
                <a:cs typeface="+mn-cs"/>
              </a:rPr>
              <a:t>Send results to an ever-growing collection of services</a:t>
            </a:r>
          </a:p>
          <a:p>
            <a:br>
              <a:rPr lang="en-US" dirty="0"/>
            </a:br>
            <a:br>
              <a:rPr lang="en-US" dirty="0"/>
            </a:br>
            <a:r>
              <a:rPr lang="en-US" sz="1200" kern="1200" dirty="0">
                <a:solidFill>
                  <a:schemeClr val="tx1"/>
                </a:solidFill>
                <a:effectLst/>
                <a:latin typeface="+mn-lt"/>
                <a:ea typeface="+mn-ea"/>
                <a:cs typeface="+mn-cs"/>
              </a:rPr>
              <a:t>When Microsoft launched Azure Automation Runbooks in early 2014, it was the only Azure service that could deploy, operate, and integrate your Azure and on-premises resources. Over the last few years, they have built additional services that are optimized for specific scenarios. These include:</a:t>
            </a:r>
            <a:endParaRPr lang="nb-NO"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nb-NO"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Functions</a:t>
            </a:r>
            <a:endParaRPr lang="nb-NO"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Logic Apps</a:t>
            </a:r>
            <a:endParaRPr lang="nb-NO"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Desired State Configuration (part of Automation)</a:t>
            </a:r>
            <a:endParaRPr lang="nb-NO"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Resource Manager</a:t>
            </a:r>
            <a:endParaRPr lang="nb-NO"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Deployment Manager</a:t>
            </a:r>
            <a:endParaRPr lang="nb-NO"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Blueprints</a:t>
            </a:r>
            <a:endParaRPr lang="nb-NO"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Policy</a:t>
            </a:r>
            <a:endParaRPr lang="nb-NO" sz="12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DevOps</a:t>
            </a:r>
            <a:endParaRPr lang="nb-NO"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nb-NO"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general guidance is to use these new services for their domain specific work and use Azure Automation runbooks for things that can not be done with the above services (hybrid worker functionality for specific compute requirements). </a:t>
            </a:r>
            <a:endParaRPr lang="nb-NO"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nb-NO"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Azure Functions, the main scenario is around “Event based automation”. If you are looking to deliver your automation based on events (which is a growing scenario), then I would use Functions as they are optimized for these scenarios (triggers &amp; bindings).</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Runbooks = Long lived/long duration tasks in cloud / back on premises (Akin to Scheduled Task runners for Systems Automation purposes)</a:t>
            </a:r>
            <a:endParaRPr lang="nb-NO"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Logic Apps = Complex Integration Tasks</a:t>
            </a:r>
            <a:endParaRPr lang="nb-NO"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Functions = Short Lived/Transformation tasks, that do smaller scale work with simple input output</a:t>
            </a:r>
            <a:endParaRPr lang="nb-NO"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All Combined = Flexibility and scalability where needed</a:t>
            </a:r>
            <a:endParaRPr lang="nb-NO"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endParaRPr lang="nb-NO" sz="1200" kern="1200" dirty="0">
              <a:solidFill>
                <a:schemeClr val="tx1"/>
              </a:solidFill>
              <a:effectLst/>
              <a:latin typeface="+mn-lt"/>
              <a:ea typeface="+mn-ea"/>
              <a:cs typeface="+mn-cs"/>
            </a:endParaRPr>
          </a:p>
          <a:p>
            <a:endParaRPr lang="nb-NO" sz="1200" kern="1200" dirty="0">
              <a:solidFill>
                <a:schemeClr val="tx1"/>
              </a:solidFill>
              <a:effectLst/>
              <a:latin typeface="+mn-lt"/>
              <a:ea typeface="+mn-ea"/>
              <a:cs typeface="+mn-cs"/>
            </a:endParaRPr>
          </a:p>
          <a:p>
            <a:endParaRPr lang="en-US" sz="850" dirty="0">
              <a:cs typeface="Segoe UI Light"/>
            </a:endParaRPr>
          </a:p>
          <a:p>
            <a:endParaRPr lang="en-US"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5/19/2019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20177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effectLst/>
                <a:latin typeface="Segoe UI Light" pitchFamily="34" charset="0"/>
                <a:ea typeface="+mn-ea"/>
                <a:cs typeface="+mn-cs"/>
              </a:rPr>
              <a:t>Update Management</a:t>
            </a:r>
          </a:p>
          <a:p>
            <a:pPr marL="171450" indent="-171450">
              <a:buFontTx/>
              <a:buChar char="-"/>
            </a:pPr>
            <a:r>
              <a:rPr lang="en-US" sz="900" kern="1200" dirty="0">
                <a:solidFill>
                  <a:schemeClr val="tx1"/>
                </a:solidFill>
                <a:effectLst/>
                <a:latin typeface="Segoe UI Light" pitchFamily="34" charset="0"/>
                <a:ea typeface="+mn-ea"/>
                <a:cs typeface="+mn-cs"/>
              </a:rPr>
              <a:t>Windows and Linux</a:t>
            </a:r>
          </a:p>
          <a:p>
            <a:pPr marL="171450" indent="-171450">
              <a:buFontTx/>
              <a:buChar char="-"/>
            </a:pPr>
            <a:r>
              <a:rPr lang="en-US" sz="900" kern="1200" dirty="0">
                <a:solidFill>
                  <a:schemeClr val="tx1"/>
                </a:solidFill>
                <a:effectLst/>
                <a:latin typeface="Segoe UI Light" pitchFamily="34" charset="0"/>
                <a:ea typeface="+mn-ea"/>
                <a:cs typeface="+mn-cs"/>
              </a:rPr>
              <a:t>Manage updates at scale</a:t>
            </a:r>
          </a:p>
          <a:p>
            <a:pPr marL="171450" indent="-171450">
              <a:buFontTx/>
              <a:buChar char="-"/>
            </a:pPr>
            <a:r>
              <a:rPr lang="en-US" sz="900" kern="1200" dirty="0">
                <a:solidFill>
                  <a:schemeClr val="tx1"/>
                </a:solidFill>
                <a:effectLst/>
                <a:latin typeface="Segoe UI Light" pitchFamily="34" charset="0"/>
                <a:ea typeface="+mn-ea"/>
                <a:cs typeface="+mn-cs"/>
              </a:rPr>
              <a:t>Log Analytics and </a:t>
            </a:r>
            <a:r>
              <a:rPr lang="en-US" sz="900" kern="1200" dirty="0" err="1">
                <a:solidFill>
                  <a:schemeClr val="tx1"/>
                </a:solidFill>
                <a:effectLst/>
                <a:latin typeface="Segoe UI Light" pitchFamily="34" charset="0"/>
                <a:ea typeface="+mn-ea"/>
                <a:cs typeface="+mn-cs"/>
              </a:rPr>
              <a:t>PowerBI</a:t>
            </a:r>
            <a:r>
              <a:rPr lang="en-US" sz="900" kern="1200" dirty="0">
                <a:solidFill>
                  <a:schemeClr val="tx1"/>
                </a:solidFill>
                <a:effectLst/>
                <a:latin typeface="Segoe UI Light" pitchFamily="34" charset="0"/>
                <a:ea typeface="+mn-ea"/>
                <a:cs typeface="+mn-cs"/>
              </a:rPr>
              <a:t> (or Grafana)</a:t>
            </a:r>
          </a:p>
          <a:p>
            <a:pPr marL="171450" indent="-171450">
              <a:buFontTx/>
              <a:buChar char="-"/>
            </a:pPr>
            <a:endParaRPr lang="en-US" sz="900" kern="1200" dirty="0">
              <a:solidFill>
                <a:schemeClr val="tx1"/>
              </a:solidFill>
              <a:effectLst/>
              <a:latin typeface="Segoe UI Light" pitchFamily="34" charset="0"/>
              <a:ea typeface="+mn-ea"/>
              <a:cs typeface="+mn-cs"/>
            </a:endParaRPr>
          </a:p>
          <a:p>
            <a:pPr marL="0" indent="0">
              <a:buFontTx/>
              <a:buNone/>
            </a:pPr>
            <a:r>
              <a:rPr lang="en-US" sz="900" kern="1200" dirty="0">
                <a:solidFill>
                  <a:schemeClr val="tx1"/>
                </a:solidFill>
                <a:effectLst/>
                <a:latin typeface="Segoe UI Light" pitchFamily="34" charset="0"/>
                <a:ea typeface="+mn-ea"/>
                <a:cs typeface="+mn-cs"/>
              </a:rPr>
              <a:t>Configuration Management</a:t>
            </a:r>
          </a:p>
          <a:p>
            <a:pPr marL="171450" indent="-171450">
              <a:buFontTx/>
              <a:buChar char="-"/>
            </a:pPr>
            <a:r>
              <a:rPr lang="en-US" sz="900" kern="1200" dirty="0">
                <a:solidFill>
                  <a:schemeClr val="tx1"/>
                </a:solidFill>
                <a:effectLst/>
                <a:latin typeface="Segoe UI Light" pitchFamily="34" charset="0"/>
                <a:ea typeface="+mn-ea"/>
                <a:cs typeface="+mn-cs"/>
              </a:rPr>
              <a:t>Desired State Configuration</a:t>
            </a:r>
          </a:p>
          <a:p>
            <a:pPr marL="171450" indent="-171450">
              <a:buFontTx/>
              <a:buChar char="-"/>
            </a:pPr>
            <a:r>
              <a:rPr lang="en-US" sz="900" kern="1200" dirty="0">
                <a:solidFill>
                  <a:schemeClr val="tx1"/>
                </a:solidFill>
                <a:effectLst/>
                <a:latin typeface="Segoe UI Light" pitchFamily="34" charset="0"/>
                <a:ea typeface="+mn-ea"/>
                <a:cs typeface="+mn-cs"/>
              </a:rPr>
              <a:t>Change Tracking (detect changes, such as file content or status of a critical service)</a:t>
            </a:r>
          </a:p>
          <a:p>
            <a:pPr marL="171450" indent="-171450">
              <a:buFontTx/>
              <a:buChar char="-"/>
            </a:pPr>
            <a:r>
              <a:rPr lang="en-US" sz="900" kern="1200" dirty="0">
                <a:solidFill>
                  <a:schemeClr val="tx1"/>
                </a:solidFill>
                <a:effectLst/>
                <a:latin typeface="Segoe UI Light" pitchFamily="34" charset="0"/>
                <a:ea typeface="+mn-ea"/>
                <a:cs typeface="+mn-cs"/>
              </a:rPr>
              <a:t>Inventory (discover the state of your environment, such as which software is installed)</a:t>
            </a:r>
          </a:p>
          <a:p>
            <a:pPr marL="171450" indent="-171450">
              <a:buFontTx/>
              <a:buChar char="-"/>
            </a:pPr>
            <a:endParaRPr lang="en-US" sz="900" kern="1200" dirty="0">
              <a:solidFill>
                <a:schemeClr val="tx1"/>
              </a:solidFill>
              <a:effectLst/>
              <a:latin typeface="Segoe UI Light" pitchFamily="34" charset="0"/>
              <a:ea typeface="+mn-ea"/>
              <a:cs typeface="+mn-cs"/>
            </a:endParaRPr>
          </a:p>
          <a:p>
            <a:pPr marL="0" indent="0">
              <a:buFontTx/>
              <a:buNone/>
            </a:pPr>
            <a:r>
              <a:rPr lang="en-US" sz="900" kern="1200" dirty="0">
                <a:solidFill>
                  <a:schemeClr val="tx1"/>
                </a:solidFill>
                <a:effectLst/>
                <a:latin typeface="Segoe UI Light" pitchFamily="34" charset="0"/>
                <a:ea typeface="+mn-ea"/>
                <a:cs typeface="+mn-cs"/>
              </a:rPr>
              <a:t>Process Automation</a:t>
            </a:r>
          </a:p>
          <a:p>
            <a:pPr marL="171450" indent="-171450">
              <a:buFontTx/>
              <a:buChar char="-"/>
            </a:pPr>
            <a:r>
              <a:rPr lang="en-US" sz="900" kern="1200" dirty="0">
                <a:solidFill>
                  <a:schemeClr val="tx1"/>
                </a:solidFill>
                <a:effectLst/>
                <a:latin typeface="Segoe UI Light" pitchFamily="34" charset="0"/>
                <a:ea typeface="+mn-ea"/>
                <a:cs typeface="+mn-cs"/>
              </a:rPr>
              <a:t>Orchestrate tasks across your environment with runbooks, based on PowerShell or Python</a:t>
            </a:r>
          </a:p>
          <a:p>
            <a:pPr marL="171450" indent="-171450">
              <a:buFontTx/>
              <a:buChar char="-"/>
            </a:pPr>
            <a:r>
              <a:rPr lang="en-US" sz="900" kern="1200" dirty="0">
                <a:solidFill>
                  <a:schemeClr val="tx1"/>
                </a:solidFill>
                <a:effectLst/>
                <a:latin typeface="Segoe UI Light" pitchFamily="34" charset="0"/>
                <a:ea typeface="+mn-ea"/>
                <a:cs typeface="+mn-cs"/>
              </a:rPr>
              <a:t>Supports hybrid runbook workers for hybrid scenarios (no VPN required)</a:t>
            </a:r>
          </a:p>
          <a:p>
            <a:pPr marL="171450" indent="-171450">
              <a:buFontTx/>
              <a:buChar char="-"/>
            </a:pPr>
            <a:r>
              <a:rPr lang="en-US" sz="900" kern="1200" dirty="0">
                <a:solidFill>
                  <a:schemeClr val="tx1"/>
                </a:solidFill>
                <a:effectLst/>
                <a:latin typeface="Segoe UI Light" pitchFamily="34" charset="0"/>
                <a:ea typeface="+mn-ea"/>
                <a:cs typeface="+mn-cs"/>
              </a:rPr>
              <a:t>Global assets such as variables and credentials</a:t>
            </a:r>
          </a:p>
          <a:p>
            <a:pPr marL="0" indent="0">
              <a:buFontTx/>
              <a:buNone/>
            </a:pPr>
            <a:endParaRPr lang="en-US" sz="90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FBA5C779-C7A8-4D8F-8CF3-533D36856DB4}"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5/19/2019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064578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16</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a:t>function Get-ContactInfo {</a:t>
            </a:r>
          </a:p>
          <a:p>
            <a:endParaRPr lang="nb-NO" dirty="0"/>
          </a:p>
          <a:p>
            <a:r>
              <a:rPr lang="nb-NO" dirty="0"/>
              <a:t>[pscustomobject] @{</a:t>
            </a:r>
          </a:p>
          <a:p>
            <a:r>
              <a:rPr lang="nb-NO" dirty="0"/>
              <a:t>Name = ' Jan Egil Ring '</a:t>
            </a:r>
          </a:p>
          <a:p>
            <a:r>
              <a:rPr lang="nb-NO" dirty="0"/>
              <a:t>'E-mail ' = ' jan.egil.ring@crayon.com'</a:t>
            </a:r>
          </a:p>
          <a:p>
            <a:r>
              <a:rPr lang="nb-NO" dirty="0"/>
              <a:t>Twitter = ' @JanEgilRing '</a:t>
            </a:r>
          </a:p>
          <a:p>
            <a:r>
              <a:rPr lang="nb-NO" dirty="0"/>
              <a:t>Website = @('www.crayon.no', 'www.powershell.no'</a:t>
            </a:r>
          </a:p>
          <a:p>
            <a:r>
              <a:rPr lang="nb-NO" dirty="0"/>
              <a:t>     ' www.powershellmagazine.com')  </a:t>
            </a:r>
          </a:p>
          <a:p>
            <a:r>
              <a:rPr lang="nb-NO" dirty="0"/>
              <a:t>  } | Format-List</a:t>
            </a:r>
          </a:p>
          <a:p>
            <a:endParaRPr lang="nb-NO" dirty="0"/>
          </a:p>
          <a:p>
            <a:endParaRPr lang="nb-NO" dirty="0"/>
          </a:p>
          <a:p>
            <a:r>
              <a:rPr lang="nb-NO" dirty="0"/>
              <a:t>} </a:t>
            </a:r>
          </a:p>
          <a:p>
            <a:endParaRPr lang="nb-NO" dirty="0"/>
          </a:p>
          <a:p>
            <a:endParaRPr lang="nb-NO" dirty="0"/>
          </a:p>
          <a:p>
            <a:endParaRPr lang="nb-NO" dirty="0"/>
          </a:p>
          <a:p>
            <a:r>
              <a:rPr lang="nb-NO" dirty="0"/>
              <a:t>Get-ContactInfo</a:t>
            </a:r>
          </a:p>
        </p:txBody>
      </p:sp>
      <p:sp>
        <p:nvSpPr>
          <p:cNvPr id="4" name="Slide Number Placehold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2268925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626616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2731354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11763110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44210174"/>
      </p:ext>
    </p:extLst>
  </p:cSld>
  <p:clrMapOvr>
    <a:masterClrMapping/>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JanEgilRing</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JanEgilRing</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JanEgilRing</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JanEgilRing</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image" Target="../media/image4.png"/><Relationship Id="rId5" Type="http://schemas.openxmlformats.org/officeDocument/2006/relationships/theme" Target="../theme/theme2.xml"/><Relationship Id="rId4"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JanEgilRing</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8"/>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9">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 id="2147483671" r:id="rId15"/>
    <p:sldLayoutId id="2147483672" r:id="rId16"/>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JanEgilRing</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6.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a:xfrm>
            <a:off x="446696" y="2235200"/>
            <a:ext cx="11298608" cy="2387600"/>
          </a:xfrm>
        </p:spPr>
        <p:txBody>
          <a:bodyPr>
            <a:normAutofit fontScale="90000"/>
          </a:bodyPr>
          <a:lstStyle/>
          <a:p>
            <a:pPr algn="ctr"/>
            <a:r>
              <a:rPr lang="nb-NO" dirty="0"/>
              <a:t>Automate hybrid and cloud environments using Azure Automation</a:t>
            </a:r>
            <a:endParaRPr lang="en-US" dirty="0"/>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a:xfrm>
            <a:off x="600784" y="4997331"/>
            <a:ext cx="9293024" cy="1290317"/>
          </a:xfrm>
        </p:spPr>
        <p:txBody>
          <a:bodyPr/>
          <a:lstStyle/>
          <a:p>
            <a:r>
              <a:rPr lang="en-US" dirty="0"/>
              <a:t>Jan Egil Ring</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6E25FB-755F-4208-9CF7-2383EF72810B}"/>
              </a:ext>
            </a:extLst>
          </p:cNvPr>
          <p:cNvSpPr txBox="1"/>
          <p:nvPr/>
        </p:nvSpPr>
        <p:spPr>
          <a:xfrm>
            <a:off x="620201" y="365760"/>
            <a:ext cx="5409045" cy="923330"/>
          </a:xfrm>
          <a:prstGeom prst="rect">
            <a:avLst/>
          </a:prstGeom>
          <a:noFill/>
        </p:spPr>
        <p:txBody>
          <a:bodyPr wrap="non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1A1A1A"/>
                </a:solidFill>
                <a:effectLst/>
                <a:uLnTx/>
                <a:uFillTx/>
                <a:latin typeface="Segoe UI"/>
                <a:ea typeface="+mn-ea"/>
                <a:cs typeface="+mn-cs"/>
              </a:rPr>
              <a:t>Automation</a:t>
            </a: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1" u="none" strike="noStrike" kern="1200" cap="none" spc="0" normalizeH="0" baseline="0" noProof="0" dirty="0">
                <a:ln>
                  <a:noFill/>
                </a:ln>
                <a:solidFill>
                  <a:srgbClr val="1A1A1A"/>
                </a:solidFill>
                <a:effectLst/>
                <a:uLnTx/>
                <a:uFillTx/>
                <a:latin typeface="Segoe UI"/>
                <a:ea typeface="+mn-ea"/>
                <a:cs typeface="+mn-cs"/>
              </a:rPr>
              <a:t>Deploy and operate infrastructure and services in Azure </a:t>
            </a:r>
          </a:p>
        </p:txBody>
      </p:sp>
      <p:sp>
        <p:nvSpPr>
          <p:cNvPr id="5" name="TextBox 4">
            <a:extLst>
              <a:ext uri="{FF2B5EF4-FFF2-40B4-BE49-F238E27FC236}">
                <a16:creationId xmlns:a16="http://schemas.microsoft.com/office/drawing/2014/main" id="{7F79FE77-C319-4E04-81C3-74F934A11D92}"/>
              </a:ext>
            </a:extLst>
          </p:cNvPr>
          <p:cNvSpPr txBox="1"/>
          <p:nvPr/>
        </p:nvSpPr>
        <p:spPr>
          <a:xfrm>
            <a:off x="1399656" y="1635181"/>
            <a:ext cx="1562719" cy="461665"/>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1A1A1A"/>
                </a:solidFill>
                <a:effectLst/>
                <a:uLnTx/>
                <a:uFillTx/>
                <a:latin typeface="Segoe UI"/>
                <a:ea typeface="+mn-ea"/>
                <a:cs typeface="+mn-cs"/>
              </a:rPr>
              <a:t>Deploy</a:t>
            </a:r>
          </a:p>
        </p:txBody>
      </p:sp>
      <p:sp>
        <p:nvSpPr>
          <p:cNvPr id="6" name="TextBox 5">
            <a:extLst>
              <a:ext uri="{FF2B5EF4-FFF2-40B4-BE49-F238E27FC236}">
                <a16:creationId xmlns:a16="http://schemas.microsoft.com/office/drawing/2014/main" id="{7B14DC76-DE3F-47DD-9F7A-55FEE89D1AAC}"/>
              </a:ext>
            </a:extLst>
          </p:cNvPr>
          <p:cNvSpPr txBox="1"/>
          <p:nvPr/>
        </p:nvSpPr>
        <p:spPr>
          <a:xfrm>
            <a:off x="5237179" y="1676777"/>
            <a:ext cx="2062608" cy="461665"/>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1A1A1A"/>
                </a:solidFill>
                <a:effectLst/>
                <a:uLnTx/>
                <a:uFillTx/>
                <a:latin typeface="Segoe UI"/>
                <a:ea typeface="+mn-ea"/>
                <a:cs typeface="+mn-cs"/>
              </a:rPr>
              <a:t>Respond</a:t>
            </a:r>
          </a:p>
        </p:txBody>
      </p:sp>
      <p:sp>
        <p:nvSpPr>
          <p:cNvPr id="7" name="TextBox 6">
            <a:extLst>
              <a:ext uri="{FF2B5EF4-FFF2-40B4-BE49-F238E27FC236}">
                <a16:creationId xmlns:a16="http://schemas.microsoft.com/office/drawing/2014/main" id="{80F85636-4369-41EF-99AB-E368CBF89F3E}"/>
              </a:ext>
            </a:extLst>
          </p:cNvPr>
          <p:cNvSpPr txBox="1"/>
          <p:nvPr/>
        </p:nvSpPr>
        <p:spPr>
          <a:xfrm>
            <a:off x="638060" y="3182410"/>
            <a:ext cx="3100641" cy="1569660"/>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1A1A1A"/>
                </a:solidFill>
                <a:effectLst/>
                <a:uLnTx/>
                <a:uFillTx/>
                <a:latin typeface="Segoe UI"/>
                <a:ea typeface="+mn-ea"/>
                <a:cs typeface="+mn-cs"/>
              </a:rPr>
              <a:t>Deliver repeatable and consistent infrastructure as code for testing, staging, and production</a:t>
            </a:r>
            <a:r>
              <a:rPr kumimoji="0" lang="en-US" sz="1600" b="0" i="0" u="none" strike="noStrike" kern="1200" cap="none" spc="0" normalizeH="0" baseline="0" noProof="0">
                <a:ln>
                  <a:noFill/>
                </a:ln>
                <a:solidFill>
                  <a:srgbClr val="1A1A1A"/>
                </a:solidFill>
                <a:effectLst/>
                <a:uLnTx/>
                <a:uFillTx/>
                <a:latin typeface="Segoe UI"/>
                <a:ea typeface="+mn-ea"/>
                <a:cs typeface="+mn-cs"/>
              </a:rPr>
              <a:t>.</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a:ea typeface="+mn-ea"/>
              <a:cs typeface="+mn-cs"/>
            </a:endParaRPr>
          </a:p>
        </p:txBody>
      </p:sp>
      <p:sp>
        <p:nvSpPr>
          <p:cNvPr id="9" name="Freeform 23">
            <a:extLst>
              <a:ext uri="{FF2B5EF4-FFF2-40B4-BE49-F238E27FC236}">
                <a16:creationId xmlns:a16="http://schemas.microsoft.com/office/drawing/2014/main" id="{2D865121-EE1C-4450-86E4-5AD840454849}"/>
              </a:ext>
            </a:extLst>
          </p:cNvPr>
          <p:cNvSpPr>
            <a:spLocks noEditPoints="1"/>
          </p:cNvSpPr>
          <p:nvPr/>
        </p:nvSpPr>
        <p:spPr bwMode="black">
          <a:xfrm>
            <a:off x="1714355" y="2137583"/>
            <a:ext cx="454569" cy="338554"/>
          </a:xfrm>
          <a:custGeom>
            <a:avLst/>
            <a:gdLst>
              <a:gd name="T0" fmla="*/ 709 w 709"/>
              <a:gd name="T1" fmla="*/ 570 h 709"/>
              <a:gd name="T2" fmla="*/ 373 w 709"/>
              <a:gd name="T3" fmla="*/ 709 h 709"/>
              <a:gd name="T4" fmla="*/ 373 w 709"/>
              <a:gd name="T5" fmla="*/ 294 h 709"/>
              <a:gd name="T6" fmla="*/ 709 w 709"/>
              <a:gd name="T7" fmla="*/ 154 h 709"/>
              <a:gd name="T8" fmla="*/ 709 w 709"/>
              <a:gd name="T9" fmla="*/ 570 h 709"/>
              <a:gd name="T10" fmla="*/ 335 w 709"/>
              <a:gd name="T11" fmla="*/ 294 h 709"/>
              <a:gd name="T12" fmla="*/ 0 w 709"/>
              <a:gd name="T13" fmla="*/ 154 h 709"/>
              <a:gd name="T14" fmla="*/ 0 w 709"/>
              <a:gd name="T15" fmla="*/ 570 h 709"/>
              <a:gd name="T16" fmla="*/ 335 w 709"/>
              <a:gd name="T17" fmla="*/ 709 h 709"/>
              <a:gd name="T18" fmla="*/ 335 w 709"/>
              <a:gd name="T19" fmla="*/ 294 h 709"/>
              <a:gd name="T20" fmla="*/ 354 w 709"/>
              <a:gd name="T21" fmla="*/ 0 h 709"/>
              <a:gd name="T22" fmla="*/ 0 w 709"/>
              <a:gd name="T23" fmla="*/ 126 h 709"/>
              <a:gd name="T24" fmla="*/ 354 w 709"/>
              <a:gd name="T25" fmla="*/ 268 h 709"/>
              <a:gd name="T26" fmla="*/ 709 w 709"/>
              <a:gd name="T27" fmla="*/ 126 h 709"/>
              <a:gd name="T28" fmla="*/ 354 w 709"/>
              <a:gd name="T29"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9" h="709">
                <a:moveTo>
                  <a:pt x="709" y="570"/>
                </a:moveTo>
                <a:lnTo>
                  <a:pt x="373" y="709"/>
                </a:lnTo>
                <a:lnTo>
                  <a:pt x="373" y="294"/>
                </a:lnTo>
                <a:lnTo>
                  <a:pt x="709" y="154"/>
                </a:lnTo>
                <a:lnTo>
                  <a:pt x="709" y="570"/>
                </a:lnTo>
                <a:close/>
                <a:moveTo>
                  <a:pt x="335" y="294"/>
                </a:moveTo>
                <a:lnTo>
                  <a:pt x="0" y="154"/>
                </a:lnTo>
                <a:lnTo>
                  <a:pt x="0" y="570"/>
                </a:lnTo>
                <a:lnTo>
                  <a:pt x="335" y="709"/>
                </a:lnTo>
                <a:lnTo>
                  <a:pt x="335" y="294"/>
                </a:lnTo>
                <a:close/>
                <a:moveTo>
                  <a:pt x="354" y="0"/>
                </a:moveTo>
                <a:lnTo>
                  <a:pt x="0" y="126"/>
                </a:lnTo>
                <a:lnTo>
                  <a:pt x="354" y="268"/>
                </a:lnTo>
                <a:lnTo>
                  <a:pt x="709" y="126"/>
                </a:lnTo>
                <a:lnTo>
                  <a:pt x="354" y="0"/>
                </a:lnTo>
                <a:close/>
              </a:path>
            </a:pathLst>
          </a:custGeom>
          <a:ln/>
        </p:spPr>
        <p:style>
          <a:lnRef idx="3">
            <a:schemeClr val="lt1"/>
          </a:lnRef>
          <a:fillRef idx="1">
            <a:schemeClr val="accent1"/>
          </a:fillRef>
          <a:effectRef idx="1">
            <a:schemeClr val="accent1"/>
          </a:effectRef>
          <a:fontRef idx="minor">
            <a:schemeClr val="lt1"/>
          </a:fontRef>
        </p:style>
        <p:txBody>
          <a:bodyPr wrap="squar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TextBox 11">
            <a:extLst>
              <a:ext uri="{FF2B5EF4-FFF2-40B4-BE49-F238E27FC236}">
                <a16:creationId xmlns:a16="http://schemas.microsoft.com/office/drawing/2014/main" id="{07F8B3CB-5433-47C0-8A1F-B0ED5B8E7A51}"/>
              </a:ext>
            </a:extLst>
          </p:cNvPr>
          <p:cNvSpPr txBox="1"/>
          <p:nvPr/>
        </p:nvSpPr>
        <p:spPr>
          <a:xfrm>
            <a:off x="8907563" y="1635181"/>
            <a:ext cx="2514610" cy="461665"/>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1A1A1A"/>
                </a:solidFill>
                <a:effectLst/>
                <a:uLnTx/>
                <a:uFillTx/>
                <a:latin typeface="Segoe UI"/>
                <a:ea typeface="+mn-ea"/>
                <a:cs typeface="+mn-cs"/>
              </a:rPr>
              <a:t>Orchestrate</a:t>
            </a:r>
          </a:p>
        </p:txBody>
      </p:sp>
      <p:cxnSp>
        <p:nvCxnSpPr>
          <p:cNvPr id="3" name="Straight Connector 2">
            <a:extLst>
              <a:ext uri="{FF2B5EF4-FFF2-40B4-BE49-F238E27FC236}">
                <a16:creationId xmlns:a16="http://schemas.microsoft.com/office/drawing/2014/main" id="{F93AB480-0EFD-49DA-B458-11C798E93DC8}"/>
              </a:ext>
            </a:extLst>
          </p:cNvPr>
          <p:cNvCxnSpPr>
            <a:cxnSpLocks/>
          </p:cNvCxnSpPr>
          <p:nvPr/>
        </p:nvCxnSpPr>
        <p:spPr>
          <a:xfrm>
            <a:off x="638060" y="2693531"/>
            <a:ext cx="3100641" cy="0"/>
          </a:xfrm>
          <a:prstGeom prst="line">
            <a:avLst/>
          </a:prstGeom>
          <a:ln/>
        </p:spPr>
        <p:style>
          <a:lnRef idx="2">
            <a:schemeClr val="accent4">
              <a:shade val="50000"/>
            </a:schemeClr>
          </a:lnRef>
          <a:fillRef idx="1">
            <a:schemeClr val="accent4"/>
          </a:fillRef>
          <a:effectRef idx="0">
            <a:schemeClr val="accent4"/>
          </a:effectRef>
          <a:fontRef idx="minor">
            <a:schemeClr val="lt1"/>
          </a:fontRef>
        </p:style>
      </p:cxnSp>
      <p:cxnSp>
        <p:nvCxnSpPr>
          <p:cNvPr id="15" name="Straight Connector 14">
            <a:extLst>
              <a:ext uri="{FF2B5EF4-FFF2-40B4-BE49-F238E27FC236}">
                <a16:creationId xmlns:a16="http://schemas.microsoft.com/office/drawing/2014/main" id="{EB58A918-7861-4986-A413-BB56FB5770BB}"/>
              </a:ext>
            </a:extLst>
          </p:cNvPr>
          <p:cNvCxnSpPr>
            <a:cxnSpLocks/>
          </p:cNvCxnSpPr>
          <p:nvPr/>
        </p:nvCxnSpPr>
        <p:spPr>
          <a:xfrm>
            <a:off x="4547005" y="2700264"/>
            <a:ext cx="3100641" cy="0"/>
          </a:xfrm>
          <a:prstGeom prst="line">
            <a:avLst/>
          </a:prstGeom>
          <a:ln/>
        </p:spPr>
        <p:style>
          <a:lnRef idx="2">
            <a:schemeClr val="accent4">
              <a:shade val="50000"/>
            </a:schemeClr>
          </a:lnRef>
          <a:fillRef idx="1">
            <a:schemeClr val="accent4"/>
          </a:fillRef>
          <a:effectRef idx="0">
            <a:schemeClr val="accent4"/>
          </a:effectRef>
          <a:fontRef idx="minor">
            <a:schemeClr val="lt1"/>
          </a:fontRef>
        </p:style>
      </p:cxnSp>
      <p:sp>
        <p:nvSpPr>
          <p:cNvPr id="17" name="TextBox 16">
            <a:extLst>
              <a:ext uri="{FF2B5EF4-FFF2-40B4-BE49-F238E27FC236}">
                <a16:creationId xmlns:a16="http://schemas.microsoft.com/office/drawing/2014/main" id="{31330B06-0A2F-4569-9700-FBAFBD993AA2}"/>
              </a:ext>
            </a:extLst>
          </p:cNvPr>
          <p:cNvSpPr txBox="1"/>
          <p:nvPr/>
        </p:nvSpPr>
        <p:spPr>
          <a:xfrm>
            <a:off x="4611047" y="3189142"/>
            <a:ext cx="3100641" cy="1323439"/>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1A1A1A"/>
                </a:solidFill>
                <a:effectLst/>
                <a:uLnTx/>
                <a:uFillTx/>
                <a:latin typeface="Segoe UI"/>
                <a:ea typeface="+mn-ea"/>
                <a:cs typeface="+mn-cs"/>
              </a:rPr>
              <a:t>Create event-based automation on deployed resources to diagnose and resolve issues.</a:t>
            </a:r>
          </a:p>
        </p:txBody>
      </p:sp>
      <p:sp>
        <p:nvSpPr>
          <p:cNvPr id="22" name="Freeform 104">
            <a:extLst>
              <a:ext uri="{FF2B5EF4-FFF2-40B4-BE49-F238E27FC236}">
                <a16:creationId xmlns:a16="http://schemas.microsoft.com/office/drawing/2014/main" id="{269C3CED-6A94-4B06-9B3C-219E0C839CEF}"/>
              </a:ext>
            </a:extLst>
          </p:cNvPr>
          <p:cNvSpPr>
            <a:spLocks noEditPoints="1"/>
          </p:cNvSpPr>
          <p:nvPr/>
        </p:nvSpPr>
        <p:spPr bwMode="black">
          <a:xfrm>
            <a:off x="5703055" y="2140605"/>
            <a:ext cx="430349" cy="342317"/>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ln/>
          <a:extLst/>
        </p:spPr>
        <p:style>
          <a:lnRef idx="3">
            <a:schemeClr val="lt1"/>
          </a:lnRef>
          <a:fillRef idx="1">
            <a:schemeClr val="accent1"/>
          </a:fillRef>
          <a:effectRef idx="1">
            <a:schemeClr val="accent1"/>
          </a:effectRef>
          <a:fontRef idx="minor">
            <a:schemeClr val="lt1"/>
          </a:fontRef>
        </p:style>
        <p:txBody>
          <a:bodyPr wrap="squar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cxnSp>
        <p:nvCxnSpPr>
          <p:cNvPr id="23" name="Straight Connector 22">
            <a:extLst>
              <a:ext uri="{FF2B5EF4-FFF2-40B4-BE49-F238E27FC236}">
                <a16:creationId xmlns:a16="http://schemas.microsoft.com/office/drawing/2014/main" id="{0A09D0B9-4D5F-4863-BBEA-F35BF2CA3307}"/>
              </a:ext>
            </a:extLst>
          </p:cNvPr>
          <p:cNvCxnSpPr>
            <a:cxnSpLocks/>
          </p:cNvCxnSpPr>
          <p:nvPr/>
        </p:nvCxnSpPr>
        <p:spPr>
          <a:xfrm>
            <a:off x="8504529" y="2695915"/>
            <a:ext cx="3100641" cy="0"/>
          </a:xfrm>
          <a:prstGeom prst="line">
            <a:avLst/>
          </a:prstGeom>
          <a:ln/>
        </p:spPr>
        <p:style>
          <a:lnRef idx="2">
            <a:schemeClr val="accent4">
              <a:shade val="50000"/>
            </a:schemeClr>
          </a:lnRef>
          <a:fillRef idx="1">
            <a:schemeClr val="accent4"/>
          </a:fillRef>
          <a:effectRef idx="0">
            <a:schemeClr val="accent4"/>
          </a:effectRef>
          <a:fontRef idx="minor">
            <a:schemeClr val="lt1"/>
          </a:fontRef>
        </p:style>
      </p:cxnSp>
      <p:sp>
        <p:nvSpPr>
          <p:cNvPr id="24" name="TextBox 23">
            <a:extLst>
              <a:ext uri="{FF2B5EF4-FFF2-40B4-BE49-F238E27FC236}">
                <a16:creationId xmlns:a16="http://schemas.microsoft.com/office/drawing/2014/main" id="{328CE846-6BB0-4A0A-A5C4-E6132C9CEADB}"/>
              </a:ext>
            </a:extLst>
          </p:cNvPr>
          <p:cNvSpPr txBox="1"/>
          <p:nvPr/>
        </p:nvSpPr>
        <p:spPr>
          <a:xfrm>
            <a:off x="8526514" y="3184793"/>
            <a:ext cx="3316067" cy="1569660"/>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1A1A1A"/>
                </a:solidFill>
                <a:effectLst/>
                <a:uLnTx/>
                <a:uFillTx/>
                <a:latin typeface="Segoe UI"/>
                <a:ea typeface="+mn-ea"/>
                <a:cs typeface="+mn-cs"/>
              </a:rPr>
              <a:t>Orchestrate your automation across disparate systems in Azure and 3rd party management.</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a:ea typeface="+mn-ea"/>
              <a:cs typeface="+mn-cs"/>
            </a:endParaRPr>
          </a:p>
        </p:txBody>
      </p:sp>
      <p:grpSp>
        <p:nvGrpSpPr>
          <p:cNvPr id="27" name="Group 26">
            <a:extLst>
              <a:ext uri="{FF2B5EF4-FFF2-40B4-BE49-F238E27FC236}">
                <a16:creationId xmlns:a16="http://schemas.microsoft.com/office/drawing/2014/main" id="{69A873DA-B2E9-4FD5-A270-5C189768712C}"/>
              </a:ext>
            </a:extLst>
          </p:cNvPr>
          <p:cNvGrpSpPr/>
          <p:nvPr/>
        </p:nvGrpSpPr>
        <p:grpSpPr>
          <a:xfrm>
            <a:off x="9667706" y="2124564"/>
            <a:ext cx="454569" cy="461160"/>
            <a:chOff x="4731408" y="3443677"/>
            <a:chExt cx="652164" cy="717861"/>
          </a:xfrm>
        </p:grpSpPr>
        <p:sp>
          <p:nvSpPr>
            <p:cNvPr id="29" name="Oval 28">
              <a:extLst>
                <a:ext uri="{FF2B5EF4-FFF2-40B4-BE49-F238E27FC236}">
                  <a16:creationId xmlns:a16="http://schemas.microsoft.com/office/drawing/2014/main" id="{AFE8B1AF-1625-4895-A8D4-AE50B48CF3F5}"/>
                </a:ext>
              </a:extLst>
            </p:cNvPr>
            <p:cNvSpPr/>
            <p:nvPr/>
          </p:nvSpPr>
          <p:spPr bwMode="auto">
            <a:xfrm>
              <a:off x="4731408" y="3443677"/>
              <a:ext cx="652164" cy="652165"/>
            </a:xfrm>
            <a:prstGeom prst="ellipse">
              <a:avLst/>
            </a:prstGeom>
            <a:ln/>
          </p:spPr>
          <p:style>
            <a:lnRef idx="3">
              <a:schemeClr val="lt1"/>
            </a:lnRef>
            <a:fillRef idx="1">
              <a:schemeClr val="accent1"/>
            </a:fillRef>
            <a:effectRef idx="1">
              <a:schemeClr val="accent1"/>
            </a:effectRef>
            <a:fontRef idx="minor">
              <a:schemeClr val="lt1"/>
            </a:fontRef>
          </p:style>
          <p:txBody>
            <a:bodyPr wrap="squar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Segoe UI"/>
                <a:ea typeface="+mn-ea"/>
                <a:cs typeface="+mn-cs"/>
              </a:endParaRPr>
            </a:p>
          </p:txBody>
        </p:sp>
        <p:sp>
          <p:nvSpPr>
            <p:cNvPr id="30" name="Processing_E9F5">
              <a:extLst>
                <a:ext uri="{FF2B5EF4-FFF2-40B4-BE49-F238E27FC236}">
                  <a16:creationId xmlns:a16="http://schemas.microsoft.com/office/drawing/2014/main" id="{5BF5651A-5903-40BD-839C-629AD549CC7A}"/>
                </a:ext>
              </a:extLst>
            </p:cNvPr>
            <p:cNvSpPr>
              <a:spLocks noChangeAspect="1" noEditPoints="1"/>
            </p:cNvSpPr>
            <p:nvPr/>
          </p:nvSpPr>
          <p:spPr bwMode="auto">
            <a:xfrm>
              <a:off x="4869605" y="3619305"/>
              <a:ext cx="375768" cy="32727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ln/>
            <a:extLst/>
          </p:spPr>
          <p:style>
            <a:lnRef idx="3">
              <a:schemeClr val="lt1"/>
            </a:lnRef>
            <a:fillRef idx="1">
              <a:schemeClr val="accent1"/>
            </a:fillRef>
            <a:effectRef idx="1">
              <a:schemeClr val="accent1"/>
            </a:effectRef>
            <a:fontRef idx="minor">
              <a:schemeClr val="lt1"/>
            </a:fontRef>
          </p:style>
          <p:txBody>
            <a:bodyPr wrap="squar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mn-cs"/>
              </a:endParaRPr>
            </a:p>
          </p:txBody>
        </p:sp>
      </p:grpSp>
      <p:grpSp>
        <p:nvGrpSpPr>
          <p:cNvPr id="25" name="Group 24">
            <a:extLst>
              <a:ext uri="{FF2B5EF4-FFF2-40B4-BE49-F238E27FC236}">
                <a16:creationId xmlns:a16="http://schemas.microsoft.com/office/drawing/2014/main" id="{EFD87338-4882-465E-BC5E-469E7DE30CB4}"/>
              </a:ext>
            </a:extLst>
          </p:cNvPr>
          <p:cNvGrpSpPr/>
          <p:nvPr/>
        </p:nvGrpSpPr>
        <p:grpSpPr>
          <a:xfrm>
            <a:off x="5324145" y="4870520"/>
            <a:ext cx="1023358" cy="1061557"/>
            <a:chOff x="10523873" y="2564164"/>
            <a:chExt cx="1157433" cy="1337462"/>
          </a:xfrm>
        </p:grpSpPr>
        <p:grpSp>
          <p:nvGrpSpPr>
            <p:cNvPr id="31" name="Group 30">
              <a:extLst>
                <a:ext uri="{FF2B5EF4-FFF2-40B4-BE49-F238E27FC236}">
                  <a16:creationId xmlns:a16="http://schemas.microsoft.com/office/drawing/2014/main" id="{DCEB886C-8782-4ADD-98DE-1178119F5AB8}"/>
                </a:ext>
              </a:extLst>
            </p:cNvPr>
            <p:cNvGrpSpPr/>
            <p:nvPr/>
          </p:nvGrpSpPr>
          <p:grpSpPr>
            <a:xfrm>
              <a:off x="10650508" y="2564164"/>
              <a:ext cx="908709" cy="908326"/>
              <a:chOff x="4193667" y="3404722"/>
              <a:chExt cx="1499616" cy="1499616"/>
            </a:xfrm>
          </p:grpSpPr>
          <p:sp>
            <p:nvSpPr>
              <p:cNvPr id="33" name="Rectangle 32">
                <a:extLst>
                  <a:ext uri="{FF2B5EF4-FFF2-40B4-BE49-F238E27FC236}">
                    <a16:creationId xmlns:a16="http://schemas.microsoft.com/office/drawing/2014/main" id="{E0C65FB4-7EFB-4A25-8983-C53649127592}"/>
                  </a:ext>
                </a:extLst>
              </p:cNvPr>
              <p:cNvSpPr/>
              <p:nvPr/>
            </p:nvSpPr>
            <p:spPr bwMode="auto">
              <a:xfrm>
                <a:off x="4193667" y="3404722"/>
                <a:ext cx="1499616" cy="149961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1520" tIns="146304" rIns="182880" bIns="146304"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bold" panose="020B0702040204020203" pitchFamily="34" charset="0"/>
                  <a:ea typeface="Segoe UI" panose="020B0502040204020203" pitchFamily="34" charset="0"/>
                  <a:cs typeface="Segoe UI Semibold" panose="020B0702040204020203" pitchFamily="34" charset="0"/>
                </a:endParaRPr>
              </a:p>
            </p:txBody>
          </p:sp>
          <p:pic>
            <p:nvPicPr>
              <p:cNvPr id="34" name="Picture 33" descr="A close up of a logo&#10;&#10;Description generated with very high confidence">
                <a:extLst>
                  <a:ext uri="{FF2B5EF4-FFF2-40B4-BE49-F238E27FC236}">
                    <a16:creationId xmlns:a16="http://schemas.microsoft.com/office/drawing/2014/main" id="{6B095610-BEF3-41A8-9EA2-95A40650DB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36805" y="3623255"/>
                <a:ext cx="1005840" cy="1005840"/>
              </a:xfrm>
              <a:prstGeom prst="rect">
                <a:avLst/>
              </a:prstGeom>
            </p:spPr>
          </p:pic>
        </p:grpSp>
        <p:sp>
          <p:nvSpPr>
            <p:cNvPr id="32" name="Rectangle 31">
              <a:extLst>
                <a:ext uri="{FF2B5EF4-FFF2-40B4-BE49-F238E27FC236}">
                  <a16:creationId xmlns:a16="http://schemas.microsoft.com/office/drawing/2014/main" id="{F54CBE47-CB03-4CEC-80C4-B016F4BA1820}"/>
                </a:ext>
              </a:extLst>
            </p:cNvPr>
            <p:cNvSpPr/>
            <p:nvPr/>
          </p:nvSpPr>
          <p:spPr>
            <a:xfrm>
              <a:off x="10523873" y="3475080"/>
              <a:ext cx="1157433" cy="426546"/>
            </a:xfrm>
            <a:prstGeom prst="rect">
              <a:avLst/>
            </a:prstGeom>
            <a:ln>
              <a:noFill/>
            </a:ln>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7872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96" normalizeH="0" baseline="0" noProof="0" dirty="0">
                  <a:ln>
                    <a:noFill/>
                  </a:ln>
                  <a:solidFill>
                    <a:srgbClr val="000000"/>
                  </a:solidFill>
                  <a:effectLst/>
                  <a:uLnTx/>
                  <a:uFillTx/>
                  <a:latin typeface="Segoe UI Semibold"/>
                  <a:ea typeface="+mn-ea"/>
                  <a:cs typeface="Segoe UI Semibold" panose="020B0702040204020203" pitchFamily="34" charset="0"/>
                </a:rPr>
                <a:t>Event Grid</a:t>
              </a:r>
            </a:p>
          </p:txBody>
        </p:sp>
      </p:grpSp>
      <p:grpSp>
        <p:nvGrpSpPr>
          <p:cNvPr id="35" name="Group 34">
            <a:extLst>
              <a:ext uri="{FF2B5EF4-FFF2-40B4-BE49-F238E27FC236}">
                <a16:creationId xmlns:a16="http://schemas.microsoft.com/office/drawing/2014/main" id="{238DA8E7-3A15-4E03-82E3-B79B6C1A1A3E}"/>
              </a:ext>
            </a:extLst>
          </p:cNvPr>
          <p:cNvGrpSpPr/>
          <p:nvPr/>
        </p:nvGrpSpPr>
        <p:grpSpPr>
          <a:xfrm>
            <a:off x="8819457" y="4816327"/>
            <a:ext cx="1106864" cy="1068193"/>
            <a:chOff x="6698914" y="1813143"/>
            <a:chExt cx="1085875" cy="1049837"/>
          </a:xfrm>
        </p:grpSpPr>
        <p:sp>
          <p:nvSpPr>
            <p:cNvPr id="36" name="Rectangle 35">
              <a:extLst>
                <a:ext uri="{FF2B5EF4-FFF2-40B4-BE49-F238E27FC236}">
                  <a16:creationId xmlns:a16="http://schemas.microsoft.com/office/drawing/2014/main" id="{5D0B4512-5C1E-464E-9F71-0FCE4989B87D}"/>
                </a:ext>
              </a:extLst>
            </p:cNvPr>
            <p:cNvSpPr/>
            <p:nvPr/>
          </p:nvSpPr>
          <p:spPr>
            <a:xfrm>
              <a:off x="6698914" y="2524426"/>
              <a:ext cx="1085875" cy="338554"/>
            </a:xfrm>
            <a:prstGeom prst="rect">
              <a:avLst/>
            </a:prstGeom>
            <a:ln>
              <a:noFill/>
            </a:ln>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7872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96" normalizeH="0" baseline="0" noProof="0" dirty="0">
                  <a:ln>
                    <a:noFill/>
                  </a:ln>
                  <a:solidFill>
                    <a:srgbClr val="000000"/>
                  </a:solidFill>
                  <a:effectLst/>
                  <a:uLnTx/>
                  <a:uFillTx/>
                  <a:latin typeface="Segoe UI Semibold"/>
                  <a:ea typeface="+mn-ea"/>
                  <a:cs typeface="Segoe UI Semibold" panose="020B0702040204020203" pitchFamily="34" charset="0"/>
                </a:rPr>
                <a:t>Logic Apps</a:t>
              </a:r>
            </a:p>
          </p:txBody>
        </p:sp>
        <p:pic>
          <p:nvPicPr>
            <p:cNvPr id="37" name="Picture 16" descr="Image result for azure logic apps">
              <a:extLst>
                <a:ext uri="{FF2B5EF4-FFF2-40B4-BE49-F238E27FC236}">
                  <a16:creationId xmlns:a16="http://schemas.microsoft.com/office/drawing/2014/main" id="{DEFEE5AB-61A7-43CE-A495-5C55D297746E}"/>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5568" r="15777"/>
            <a:stretch/>
          </p:blipFill>
          <p:spPr bwMode="auto">
            <a:xfrm>
              <a:off x="6777255" y="1813143"/>
              <a:ext cx="955127" cy="73037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8" name="Group 37">
            <a:extLst>
              <a:ext uri="{FF2B5EF4-FFF2-40B4-BE49-F238E27FC236}">
                <a16:creationId xmlns:a16="http://schemas.microsoft.com/office/drawing/2014/main" id="{634CFB64-6CC5-4CAE-AC34-8E65285B3C3C}"/>
              </a:ext>
            </a:extLst>
          </p:cNvPr>
          <p:cNvGrpSpPr/>
          <p:nvPr/>
        </p:nvGrpSpPr>
        <p:grpSpPr>
          <a:xfrm>
            <a:off x="7140144" y="4776061"/>
            <a:ext cx="969946" cy="1108459"/>
            <a:chOff x="10479996" y="3887570"/>
            <a:chExt cx="1245190" cy="1336878"/>
          </a:xfrm>
        </p:grpSpPr>
        <p:sp>
          <p:nvSpPr>
            <p:cNvPr id="39" name="Rectangle 38">
              <a:extLst>
                <a:ext uri="{FF2B5EF4-FFF2-40B4-BE49-F238E27FC236}">
                  <a16:creationId xmlns:a16="http://schemas.microsoft.com/office/drawing/2014/main" id="{2C9FE578-3AF9-4247-B60C-082BC84D29A5}"/>
                </a:ext>
              </a:extLst>
            </p:cNvPr>
            <p:cNvSpPr/>
            <p:nvPr/>
          </p:nvSpPr>
          <p:spPr>
            <a:xfrm>
              <a:off x="10479996" y="4816128"/>
              <a:ext cx="1245190" cy="408320"/>
            </a:xfrm>
            <a:prstGeom prst="rect">
              <a:avLst/>
            </a:prstGeom>
            <a:ln>
              <a:noFill/>
            </a:ln>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7872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96" normalizeH="0" baseline="0" noProof="0" dirty="0">
                  <a:ln>
                    <a:noFill/>
                  </a:ln>
                  <a:solidFill>
                    <a:srgbClr val="000000"/>
                  </a:solidFill>
                  <a:effectLst/>
                  <a:uLnTx/>
                  <a:uFillTx/>
                  <a:latin typeface="Segoe UI Semibold"/>
                  <a:ea typeface="+mn-ea"/>
                  <a:cs typeface="Segoe UI Semibold" panose="020B0702040204020203" pitchFamily="34" charset="0"/>
                </a:rPr>
                <a:t>Functions</a:t>
              </a:r>
            </a:p>
          </p:txBody>
        </p:sp>
        <p:pic>
          <p:nvPicPr>
            <p:cNvPr id="40" name="Picture 2" descr="Related image">
              <a:extLst>
                <a:ext uri="{FF2B5EF4-FFF2-40B4-BE49-F238E27FC236}">
                  <a16:creationId xmlns:a16="http://schemas.microsoft.com/office/drawing/2014/main" id="{789F2234-9E81-4A5C-B297-9F9603BC6BD0}"/>
                </a:ext>
              </a:extLst>
            </p:cNvPr>
            <p:cNvPicPr>
              <a:picLocks noChangeAspect="1" noChangeArrowheads="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l="35743" t="12573" r="37805" b="15600"/>
            <a:stretch/>
          </p:blipFill>
          <p:spPr bwMode="auto">
            <a:xfrm>
              <a:off x="10534631" y="3887570"/>
              <a:ext cx="1119564" cy="102285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a:extLst>
              <a:ext uri="{FF2B5EF4-FFF2-40B4-BE49-F238E27FC236}">
                <a16:creationId xmlns:a16="http://schemas.microsoft.com/office/drawing/2014/main" id="{8B40CCF8-9467-499C-AE72-640CA68F1308}"/>
              </a:ext>
            </a:extLst>
          </p:cNvPr>
          <p:cNvGrpSpPr/>
          <p:nvPr/>
        </p:nvGrpSpPr>
        <p:grpSpPr>
          <a:xfrm>
            <a:off x="3367062" y="4870520"/>
            <a:ext cx="1276408" cy="1061558"/>
            <a:chOff x="1019117" y="5455737"/>
            <a:chExt cx="1276408" cy="1061558"/>
          </a:xfrm>
        </p:grpSpPr>
        <p:pic>
          <p:nvPicPr>
            <p:cNvPr id="41" name="Picture 40">
              <a:extLst>
                <a:ext uri="{FF2B5EF4-FFF2-40B4-BE49-F238E27FC236}">
                  <a16:creationId xmlns:a16="http://schemas.microsoft.com/office/drawing/2014/main" id="{8DE937F2-F684-4167-8D11-FAE45A35055D}"/>
                </a:ext>
              </a:extLst>
            </p:cNvPr>
            <p:cNvPicPr>
              <a:picLocks noChangeAspect="1"/>
            </p:cNvPicPr>
            <p:nvPr/>
          </p:nvPicPr>
          <p:blipFill>
            <a:blip r:embed="rId6"/>
            <a:stretch>
              <a:fillRect/>
            </a:stretch>
          </p:blipFill>
          <p:spPr>
            <a:xfrm>
              <a:off x="1019117" y="5455737"/>
              <a:ext cx="1276408" cy="729375"/>
            </a:xfrm>
            <a:prstGeom prst="rect">
              <a:avLst/>
            </a:prstGeom>
            <a:solidFill>
              <a:schemeClr val="bg2"/>
            </a:solidFill>
          </p:spPr>
        </p:pic>
        <p:sp>
          <p:nvSpPr>
            <p:cNvPr id="42" name="Rectangle 41">
              <a:extLst>
                <a:ext uri="{FF2B5EF4-FFF2-40B4-BE49-F238E27FC236}">
                  <a16:creationId xmlns:a16="http://schemas.microsoft.com/office/drawing/2014/main" id="{68EA2DDE-C193-4BD0-A31B-FE26A0973D91}"/>
                </a:ext>
              </a:extLst>
            </p:cNvPr>
            <p:cNvSpPr/>
            <p:nvPr/>
          </p:nvSpPr>
          <p:spPr>
            <a:xfrm>
              <a:off x="1071714" y="6178741"/>
              <a:ext cx="1171218" cy="338554"/>
            </a:xfrm>
            <a:prstGeom prst="rect">
              <a:avLst/>
            </a:prstGeom>
            <a:ln>
              <a:noFill/>
            </a:ln>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7872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96" normalizeH="0" baseline="0" noProof="0" dirty="0">
                  <a:ln>
                    <a:noFill/>
                  </a:ln>
                  <a:solidFill>
                    <a:srgbClr val="000000"/>
                  </a:solidFill>
                  <a:effectLst/>
                  <a:uLnTx/>
                  <a:uFillTx/>
                  <a:latin typeface="Segoe UI Semibold"/>
                  <a:ea typeface="+mn-ea"/>
                  <a:cs typeface="Segoe UI Semibold" panose="020B0702040204020203" pitchFamily="34" charset="0"/>
                </a:rPr>
                <a:t>Automation</a:t>
              </a:r>
            </a:p>
          </p:txBody>
        </p:sp>
      </p:grpSp>
      <p:grpSp>
        <p:nvGrpSpPr>
          <p:cNvPr id="8" name="Group 7">
            <a:extLst>
              <a:ext uri="{FF2B5EF4-FFF2-40B4-BE49-F238E27FC236}">
                <a16:creationId xmlns:a16="http://schemas.microsoft.com/office/drawing/2014/main" id="{30A8ECE4-63A1-47DE-B294-C68DA14B09FF}"/>
              </a:ext>
            </a:extLst>
          </p:cNvPr>
          <p:cNvGrpSpPr/>
          <p:nvPr/>
        </p:nvGrpSpPr>
        <p:grpSpPr>
          <a:xfrm>
            <a:off x="1155919" y="4856686"/>
            <a:ext cx="1716560" cy="1061963"/>
            <a:chOff x="321273" y="5430277"/>
            <a:chExt cx="1716560" cy="1061963"/>
          </a:xfrm>
        </p:grpSpPr>
        <p:sp>
          <p:nvSpPr>
            <p:cNvPr id="43" name="Freeform 23">
              <a:extLst>
                <a:ext uri="{FF2B5EF4-FFF2-40B4-BE49-F238E27FC236}">
                  <a16:creationId xmlns:a16="http://schemas.microsoft.com/office/drawing/2014/main" id="{ABBCF795-69F0-4198-A23E-BF2A9D247704}"/>
                </a:ext>
              </a:extLst>
            </p:cNvPr>
            <p:cNvSpPr>
              <a:spLocks noEditPoints="1"/>
            </p:cNvSpPr>
            <p:nvPr/>
          </p:nvSpPr>
          <p:spPr bwMode="black">
            <a:xfrm>
              <a:off x="833109" y="5430277"/>
              <a:ext cx="803445" cy="729375"/>
            </a:xfrm>
            <a:custGeom>
              <a:avLst/>
              <a:gdLst>
                <a:gd name="T0" fmla="*/ 709 w 709"/>
                <a:gd name="T1" fmla="*/ 570 h 709"/>
                <a:gd name="T2" fmla="*/ 373 w 709"/>
                <a:gd name="T3" fmla="*/ 709 h 709"/>
                <a:gd name="T4" fmla="*/ 373 w 709"/>
                <a:gd name="T5" fmla="*/ 294 h 709"/>
                <a:gd name="T6" fmla="*/ 709 w 709"/>
                <a:gd name="T7" fmla="*/ 154 h 709"/>
                <a:gd name="T8" fmla="*/ 709 w 709"/>
                <a:gd name="T9" fmla="*/ 570 h 709"/>
                <a:gd name="T10" fmla="*/ 335 w 709"/>
                <a:gd name="T11" fmla="*/ 294 h 709"/>
                <a:gd name="T12" fmla="*/ 0 w 709"/>
                <a:gd name="T13" fmla="*/ 154 h 709"/>
                <a:gd name="T14" fmla="*/ 0 w 709"/>
                <a:gd name="T15" fmla="*/ 570 h 709"/>
                <a:gd name="T16" fmla="*/ 335 w 709"/>
                <a:gd name="T17" fmla="*/ 709 h 709"/>
                <a:gd name="T18" fmla="*/ 335 w 709"/>
                <a:gd name="T19" fmla="*/ 294 h 709"/>
                <a:gd name="T20" fmla="*/ 354 w 709"/>
                <a:gd name="T21" fmla="*/ 0 h 709"/>
                <a:gd name="T22" fmla="*/ 0 w 709"/>
                <a:gd name="T23" fmla="*/ 126 h 709"/>
                <a:gd name="T24" fmla="*/ 354 w 709"/>
                <a:gd name="T25" fmla="*/ 268 h 709"/>
                <a:gd name="T26" fmla="*/ 709 w 709"/>
                <a:gd name="T27" fmla="*/ 126 h 709"/>
                <a:gd name="T28" fmla="*/ 354 w 709"/>
                <a:gd name="T29"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9" h="709">
                  <a:moveTo>
                    <a:pt x="709" y="570"/>
                  </a:moveTo>
                  <a:lnTo>
                    <a:pt x="373" y="709"/>
                  </a:lnTo>
                  <a:lnTo>
                    <a:pt x="373" y="294"/>
                  </a:lnTo>
                  <a:lnTo>
                    <a:pt x="709" y="154"/>
                  </a:lnTo>
                  <a:lnTo>
                    <a:pt x="709" y="570"/>
                  </a:lnTo>
                  <a:close/>
                  <a:moveTo>
                    <a:pt x="335" y="294"/>
                  </a:moveTo>
                  <a:lnTo>
                    <a:pt x="0" y="154"/>
                  </a:lnTo>
                  <a:lnTo>
                    <a:pt x="0" y="570"/>
                  </a:lnTo>
                  <a:lnTo>
                    <a:pt x="335" y="709"/>
                  </a:lnTo>
                  <a:lnTo>
                    <a:pt x="335" y="294"/>
                  </a:lnTo>
                  <a:close/>
                  <a:moveTo>
                    <a:pt x="354" y="0"/>
                  </a:moveTo>
                  <a:lnTo>
                    <a:pt x="0" y="126"/>
                  </a:lnTo>
                  <a:lnTo>
                    <a:pt x="354" y="268"/>
                  </a:lnTo>
                  <a:lnTo>
                    <a:pt x="709" y="126"/>
                  </a:lnTo>
                  <a:lnTo>
                    <a:pt x="354" y="0"/>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vert="horz" wrap="square" lIns="80686" tIns="40344" rIns="80686" bIns="40344" numCol="1" anchor="t" anchorCtr="0" compatLnSpc="1">
              <a:prstTxWarp prst="textNoShape">
                <a:avLst/>
              </a:prstTxWarp>
            </a:bodyPr>
            <a:lstStyle/>
            <a:p>
              <a:pPr marL="0" marR="0" lvl="0" indent="0" algn="l" defTabSz="896408" rtl="0" eaLnBrk="1" fontAlgn="auto" latinLnBrk="0" hangingPunct="1">
                <a:lnSpc>
                  <a:spcPct val="100000"/>
                </a:lnSpc>
                <a:spcBef>
                  <a:spcPts val="0"/>
                </a:spcBef>
                <a:spcAft>
                  <a:spcPts val="0"/>
                </a:spcAft>
                <a:buClrTx/>
                <a:buSzTx/>
                <a:buFontTx/>
                <a:buNone/>
                <a:tabLst/>
                <a:defRPr/>
              </a:pPr>
              <a:endParaRPr kumimoji="0" lang="en-US" sz="1569" b="0" i="0" u="none" strike="noStrike" kern="0" cap="none" spc="0" normalizeH="0" baseline="0" noProof="0">
                <a:ln>
                  <a:noFill/>
                </a:ln>
                <a:solidFill>
                  <a:prstClr val="black"/>
                </a:solidFill>
                <a:effectLst/>
                <a:uLnTx/>
                <a:uFillTx/>
                <a:latin typeface="Segoe UI" charset="0"/>
                <a:ea typeface="Segoe UI" charset="0"/>
                <a:cs typeface="Segoe UI" charset="0"/>
              </a:endParaRPr>
            </a:p>
          </p:txBody>
        </p:sp>
        <p:sp>
          <p:nvSpPr>
            <p:cNvPr id="44" name="Rectangle 43">
              <a:extLst>
                <a:ext uri="{FF2B5EF4-FFF2-40B4-BE49-F238E27FC236}">
                  <a16:creationId xmlns:a16="http://schemas.microsoft.com/office/drawing/2014/main" id="{1F3E6C75-3EC6-4FE4-9176-F64EC944D0AF}"/>
                </a:ext>
              </a:extLst>
            </p:cNvPr>
            <p:cNvSpPr/>
            <p:nvPr/>
          </p:nvSpPr>
          <p:spPr>
            <a:xfrm>
              <a:off x="321273" y="6153686"/>
              <a:ext cx="1716560" cy="338554"/>
            </a:xfrm>
            <a:prstGeom prst="rect">
              <a:avLst/>
            </a:prstGeom>
            <a:ln>
              <a:noFill/>
            </a:ln>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87872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96" normalizeH="0" baseline="0" noProof="0" dirty="0">
                  <a:ln>
                    <a:noFill/>
                  </a:ln>
                  <a:solidFill>
                    <a:srgbClr val="000000"/>
                  </a:solidFill>
                  <a:effectLst/>
                  <a:uLnTx/>
                  <a:uFillTx/>
                  <a:latin typeface="Segoe UI Semibold"/>
                  <a:ea typeface="+mn-ea"/>
                  <a:cs typeface="Segoe UI Semibold" panose="020B0702040204020203" pitchFamily="34" charset="0"/>
                </a:rPr>
                <a:t>Resource Manager</a:t>
              </a:r>
            </a:p>
          </p:txBody>
        </p:sp>
      </p:grpSp>
    </p:spTree>
    <p:extLst>
      <p:ext uri="{BB962C8B-B14F-4D97-AF65-F5344CB8AC3E}">
        <p14:creationId xmlns:p14="http://schemas.microsoft.com/office/powerpoint/2010/main" val="2348733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1000"/>
                                        <p:tgtEl>
                                          <p:spTgt spid="25"/>
                                        </p:tgtEl>
                                      </p:cBhvr>
                                    </p:animEffect>
                                    <p:anim calcmode="lin" valueType="num">
                                      <p:cBhvr>
                                        <p:cTn id="18" dur="1000" fill="hold"/>
                                        <p:tgtEl>
                                          <p:spTgt spid="25"/>
                                        </p:tgtEl>
                                        <p:attrNameLst>
                                          <p:attrName>ppt_x</p:attrName>
                                        </p:attrNameLst>
                                      </p:cBhvr>
                                      <p:tavLst>
                                        <p:tav tm="0">
                                          <p:val>
                                            <p:strVal val="#ppt_x"/>
                                          </p:val>
                                        </p:tav>
                                        <p:tav tm="100000">
                                          <p:val>
                                            <p:strVal val="#ppt_x"/>
                                          </p:val>
                                        </p:tav>
                                      </p:tavLst>
                                    </p:anim>
                                    <p:anim calcmode="lin" valueType="num">
                                      <p:cBhvr>
                                        <p:cTn id="19" dur="1000" fill="hold"/>
                                        <p:tgtEl>
                                          <p:spTgt spid="2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1000"/>
                                        <p:tgtEl>
                                          <p:spTgt spid="38"/>
                                        </p:tgtEl>
                                      </p:cBhvr>
                                    </p:animEffect>
                                    <p:anim calcmode="lin" valueType="num">
                                      <p:cBhvr>
                                        <p:cTn id="23" dur="1000" fill="hold"/>
                                        <p:tgtEl>
                                          <p:spTgt spid="38"/>
                                        </p:tgtEl>
                                        <p:attrNameLst>
                                          <p:attrName>ppt_x</p:attrName>
                                        </p:attrNameLst>
                                      </p:cBhvr>
                                      <p:tavLst>
                                        <p:tav tm="0">
                                          <p:val>
                                            <p:strVal val="#ppt_x"/>
                                          </p:val>
                                        </p:tav>
                                        <p:tav tm="100000">
                                          <p:val>
                                            <p:strVal val="#ppt_x"/>
                                          </p:val>
                                        </p:tav>
                                      </p:tavLst>
                                    </p:anim>
                                    <p:anim calcmode="lin" valueType="num">
                                      <p:cBhvr>
                                        <p:cTn id="24" dur="1000" fill="hold"/>
                                        <p:tgtEl>
                                          <p:spTgt spid="3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1000"/>
                                        <p:tgtEl>
                                          <p:spTgt spid="35"/>
                                        </p:tgtEl>
                                      </p:cBhvr>
                                    </p:animEffect>
                                    <p:anim calcmode="lin" valueType="num">
                                      <p:cBhvr>
                                        <p:cTn id="28" dur="1000" fill="hold"/>
                                        <p:tgtEl>
                                          <p:spTgt spid="35"/>
                                        </p:tgtEl>
                                        <p:attrNameLst>
                                          <p:attrName>ppt_x</p:attrName>
                                        </p:attrNameLst>
                                      </p:cBhvr>
                                      <p:tavLst>
                                        <p:tav tm="0">
                                          <p:val>
                                            <p:strVal val="#ppt_x"/>
                                          </p:val>
                                        </p:tav>
                                        <p:tav tm="100000">
                                          <p:val>
                                            <p:strVal val="#ppt_x"/>
                                          </p:val>
                                        </p:tav>
                                      </p:tavLst>
                                    </p:anim>
                                    <p:anim calcmode="lin" valueType="num">
                                      <p:cBhvr>
                                        <p:cTn id="29"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2855FC9-0CCF-4381-97B7-0DC97AEA9D24}"/>
              </a:ext>
            </a:extLst>
          </p:cNvPr>
          <p:cNvSpPr>
            <a:spLocks noGrp="1"/>
          </p:cNvSpPr>
          <p:nvPr>
            <p:ph type="title"/>
          </p:nvPr>
        </p:nvSpPr>
        <p:spPr>
          <a:xfrm>
            <a:off x="677013" y="404768"/>
            <a:ext cx="10515600" cy="780769"/>
          </a:xfrm>
        </p:spPr>
        <p:txBody>
          <a:bodyPr/>
          <a:lstStyle/>
          <a:p>
            <a:r>
              <a:rPr lang="en-US" dirty="0"/>
              <a:t>Azure Automation</a:t>
            </a:r>
          </a:p>
        </p:txBody>
      </p:sp>
      <p:grpSp>
        <p:nvGrpSpPr>
          <p:cNvPr id="9" name="Group 8">
            <a:extLst>
              <a:ext uri="{FF2B5EF4-FFF2-40B4-BE49-F238E27FC236}">
                <a16:creationId xmlns:a16="http://schemas.microsoft.com/office/drawing/2014/main" id="{6DB2DAAF-1353-4648-AFB7-B7FB62EF7EA4}"/>
              </a:ext>
            </a:extLst>
          </p:cNvPr>
          <p:cNvGrpSpPr/>
          <p:nvPr/>
        </p:nvGrpSpPr>
        <p:grpSpPr>
          <a:xfrm>
            <a:off x="585217" y="2306489"/>
            <a:ext cx="3242932" cy="2245022"/>
            <a:chOff x="4474534" y="1915532"/>
            <a:chExt cx="3242932" cy="2245022"/>
          </a:xfrm>
        </p:grpSpPr>
        <p:grpSp>
          <p:nvGrpSpPr>
            <p:cNvPr id="7" name="Group 6">
              <a:extLst>
                <a:ext uri="{FF2B5EF4-FFF2-40B4-BE49-F238E27FC236}">
                  <a16:creationId xmlns:a16="http://schemas.microsoft.com/office/drawing/2014/main" id="{EA8C418B-42BB-4670-9320-60FBAEE3866C}"/>
                </a:ext>
              </a:extLst>
            </p:cNvPr>
            <p:cNvGrpSpPr/>
            <p:nvPr/>
          </p:nvGrpSpPr>
          <p:grpSpPr>
            <a:xfrm>
              <a:off x="4474534" y="2721497"/>
              <a:ext cx="3242932" cy="1439057"/>
              <a:chOff x="4560201" y="2774414"/>
              <a:chExt cx="3242932" cy="1439057"/>
            </a:xfrm>
          </p:grpSpPr>
          <p:grpSp>
            <p:nvGrpSpPr>
              <p:cNvPr id="4" name="Group 3">
                <a:extLst>
                  <a:ext uri="{FF2B5EF4-FFF2-40B4-BE49-F238E27FC236}">
                    <a16:creationId xmlns:a16="http://schemas.microsoft.com/office/drawing/2014/main" id="{E45D4A84-0A36-421E-B97C-FAF1D1A5D12B}"/>
                  </a:ext>
                </a:extLst>
              </p:cNvPr>
              <p:cNvGrpSpPr/>
              <p:nvPr/>
            </p:nvGrpSpPr>
            <p:grpSpPr>
              <a:xfrm>
                <a:off x="4560201" y="2774414"/>
                <a:ext cx="3242932" cy="1439057"/>
                <a:chOff x="588263" y="3363125"/>
                <a:chExt cx="3242932" cy="1439057"/>
              </a:xfrm>
            </p:grpSpPr>
            <p:sp>
              <p:nvSpPr>
                <p:cNvPr id="138" name="TextBox 137">
                  <a:extLst>
                    <a:ext uri="{FF2B5EF4-FFF2-40B4-BE49-F238E27FC236}">
                      <a16:creationId xmlns:a16="http://schemas.microsoft.com/office/drawing/2014/main" id="{477616BE-EE5A-48AE-BAC7-2DE32CC5E8AC}"/>
                    </a:ext>
                  </a:extLst>
                </p:cNvPr>
                <p:cNvSpPr txBox="1">
                  <a:spLocks noChangeAspect="1"/>
                </p:cNvSpPr>
                <p:nvPr/>
              </p:nvSpPr>
              <p:spPr>
                <a:xfrm>
                  <a:off x="588263" y="3363125"/>
                  <a:ext cx="2414444" cy="433965"/>
                </a:xfrm>
                <a:prstGeom prst="rect">
                  <a:avLst/>
                </a:prstGeom>
                <a:noFill/>
              </p:spPr>
              <p:txBody>
                <a:bodyPr wrap="none" lIns="91440" tIns="91440" rIns="91440" bIns="91440" rtlCol="0">
                  <a:spAutoFit/>
                </a:bodyPr>
                <a:lstStyle>
                  <a:defPPr>
                    <a:defRPr lang="en-US"/>
                  </a:defPPr>
                  <a:lvl1pPr marR="0" lvl="0" indent="0" algn="ctr" defTabSz="914367" fontAlgn="auto">
                    <a:lnSpc>
                      <a:spcPct val="90000"/>
                    </a:lnSpc>
                    <a:spcBef>
                      <a:spcPts val="0"/>
                    </a:spcBef>
                    <a:spcAft>
                      <a:spcPts val="588"/>
                    </a:spcAft>
                    <a:buClrTx/>
                    <a:buSzTx/>
                    <a:buFontTx/>
                    <a:buNone/>
                    <a:tabLst/>
                    <a:defRPr kumimoji="0" b="1" i="0" u="none" strike="noStrike" kern="0" cap="none" spc="0" normalizeH="0" baseline="0">
                      <a:ln>
                        <a:noFill/>
                      </a:ln>
                      <a:solidFill>
                        <a:srgbClr val="505050"/>
                      </a:solidFill>
                      <a:effectLst/>
                      <a:uLnTx/>
                      <a:uFillTx/>
                      <a:latin typeface="Segoe UI" panose="020B0502040204020203" pitchFamily="34" charset="0"/>
                      <a:cs typeface="Segoe UI" panose="020B0502040204020203" pitchFamily="34" charset="0"/>
                    </a:defRPr>
                  </a:lvl1p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800" b="0" i="0" u="none" strike="noStrike" kern="0" cap="none" spc="0" normalizeH="0" baseline="0" noProof="0" dirty="0">
                      <a:ln>
                        <a:noFill/>
                      </a:ln>
                      <a:solidFill>
                        <a:srgbClr val="0D0D0D"/>
                      </a:solidFill>
                      <a:effectLst/>
                      <a:uLnTx/>
                      <a:uFillTx/>
                      <a:latin typeface="Segoe UI Semibold"/>
                      <a:ea typeface="+mn-ea"/>
                      <a:cs typeface="Segoe UI" panose="020B0502040204020203" pitchFamily="34" charset="0"/>
                    </a:rPr>
                    <a:t>Update Management</a:t>
                  </a:r>
                </a:p>
              </p:txBody>
            </p:sp>
            <p:sp>
              <p:nvSpPr>
                <p:cNvPr id="142" name="TextBox 141">
                  <a:extLst>
                    <a:ext uri="{FF2B5EF4-FFF2-40B4-BE49-F238E27FC236}">
                      <a16:creationId xmlns:a16="http://schemas.microsoft.com/office/drawing/2014/main" id="{7A7BC790-D8AC-4E17-8F64-D641E3D56C18}"/>
                    </a:ext>
                  </a:extLst>
                </p:cNvPr>
                <p:cNvSpPr txBox="1"/>
                <p:nvPr/>
              </p:nvSpPr>
              <p:spPr>
                <a:xfrm>
                  <a:off x="588263" y="4012607"/>
                  <a:ext cx="3242932" cy="789575"/>
                </a:xfrm>
                <a:prstGeom prst="rect">
                  <a:avLst/>
                </a:prstGeom>
                <a:noFill/>
              </p:spPr>
              <p:txBody>
                <a:bodyPr wrap="square" lIns="91440" tIns="91440" rIns="91440" bIns="91440" rtlCol="0">
                  <a:spAutoFit/>
                </a:bodyPr>
                <a:lstStyle/>
                <a:p>
                  <a:pPr marL="0" marR="0" lvl="0" indent="0" algn="l" defTabSz="932384" rtl="0" eaLnBrk="1" fontAlgn="auto" latinLnBrk="0" hangingPunct="1">
                    <a:lnSpc>
                      <a:spcPct val="114000"/>
                    </a:lnSpc>
                    <a:spcBef>
                      <a:spcPts val="288"/>
                    </a:spcBef>
                    <a:spcAft>
                      <a:spcPts val="0"/>
                    </a:spcAft>
                    <a:buClrTx/>
                    <a:buSzTx/>
                    <a:buFontTx/>
                    <a:buNone/>
                    <a:tabLst/>
                    <a:defRPr/>
                  </a:pPr>
                  <a:r>
                    <a:rPr kumimoji="0" lang="en-US" sz="1800" b="0" i="0" u="none" strike="noStrike" kern="1200" cap="none" spc="0" normalizeH="0" baseline="0" noProof="0">
                      <a:ln>
                        <a:noFill/>
                      </a:ln>
                      <a:solidFill>
                        <a:srgbClr val="0D0D0D"/>
                      </a:solidFill>
                      <a:effectLst/>
                      <a:uLnTx/>
                      <a:uFillTx/>
                      <a:latin typeface="Segoe UI" charset="0"/>
                      <a:ea typeface="+mn-ea"/>
                      <a:cs typeface="Segoe UI" charset="0"/>
                    </a:rPr>
                    <a:t>Assess, deploy, and verify updates on your machines</a:t>
                  </a:r>
                </a:p>
              </p:txBody>
            </p:sp>
          </p:grpSp>
          <p:cxnSp>
            <p:nvCxnSpPr>
              <p:cNvPr id="36" name="Straight Connector 35">
                <a:extLst>
                  <a:ext uri="{FF2B5EF4-FFF2-40B4-BE49-F238E27FC236}">
                    <a16:creationId xmlns:a16="http://schemas.microsoft.com/office/drawing/2014/main" id="{835054C8-D320-49FC-B4EC-D215204918AB}"/>
                  </a:ext>
                </a:extLst>
              </p:cNvPr>
              <p:cNvCxnSpPr>
                <a:cxnSpLocks/>
              </p:cNvCxnSpPr>
              <p:nvPr/>
            </p:nvCxnSpPr>
            <p:spPr>
              <a:xfrm>
                <a:off x="4651997" y="3362182"/>
                <a:ext cx="3151136" cy="0"/>
              </a:xfrm>
              <a:prstGeom prst="line">
                <a:avLst/>
              </a:prstGeom>
              <a:ln w="19050">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0" name="monitor_3" title="Icon of a monitor with a checkmark on the lower right corner">
              <a:extLst>
                <a:ext uri="{FF2B5EF4-FFF2-40B4-BE49-F238E27FC236}">
                  <a16:creationId xmlns:a16="http://schemas.microsoft.com/office/drawing/2014/main" id="{C5599531-CA68-4EDA-A4F0-E2E4F0A9D3C0}"/>
                </a:ext>
              </a:extLst>
            </p:cNvPr>
            <p:cNvSpPr>
              <a:spLocks noChangeAspect="1" noEditPoints="1"/>
            </p:cNvSpPr>
            <p:nvPr/>
          </p:nvSpPr>
          <p:spPr bwMode="auto">
            <a:xfrm>
              <a:off x="4566330" y="1915532"/>
              <a:ext cx="941760" cy="755273"/>
            </a:xfrm>
            <a:custGeom>
              <a:avLst/>
              <a:gdLst>
                <a:gd name="T0" fmla="*/ 404 w 404"/>
                <a:gd name="T1" fmla="*/ 223 h 324"/>
                <a:gd name="T2" fmla="*/ 304 w 404"/>
                <a:gd name="T3" fmla="*/ 324 h 324"/>
                <a:gd name="T4" fmla="*/ 256 w 404"/>
                <a:gd name="T5" fmla="*/ 276 h 324"/>
                <a:gd name="T6" fmla="*/ 386 w 404"/>
                <a:gd name="T7" fmla="*/ 171 h 324"/>
                <a:gd name="T8" fmla="*/ 386 w 404"/>
                <a:gd name="T9" fmla="*/ 0 h 324"/>
                <a:gd name="T10" fmla="*/ 0 w 404"/>
                <a:gd name="T11" fmla="*/ 0 h 324"/>
                <a:gd name="T12" fmla="*/ 0 w 404"/>
                <a:gd name="T13" fmla="*/ 223 h 324"/>
                <a:gd name="T14" fmla="*/ 330 w 404"/>
                <a:gd name="T15" fmla="*/ 223 h 324"/>
                <a:gd name="T16" fmla="*/ 117 w 404"/>
                <a:gd name="T17" fmla="*/ 285 h 324"/>
                <a:gd name="T18" fmla="*/ 190 w 404"/>
                <a:gd name="T19" fmla="*/ 285 h 324"/>
                <a:gd name="T20" fmla="*/ 190 w 404"/>
                <a:gd name="T21" fmla="*/ 223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324">
                  <a:moveTo>
                    <a:pt x="404" y="223"/>
                  </a:moveTo>
                  <a:lnTo>
                    <a:pt x="304" y="324"/>
                  </a:lnTo>
                  <a:lnTo>
                    <a:pt x="256" y="276"/>
                  </a:lnTo>
                  <a:moveTo>
                    <a:pt x="386" y="171"/>
                  </a:moveTo>
                  <a:lnTo>
                    <a:pt x="386" y="0"/>
                  </a:lnTo>
                  <a:lnTo>
                    <a:pt x="0" y="0"/>
                  </a:lnTo>
                  <a:lnTo>
                    <a:pt x="0" y="223"/>
                  </a:lnTo>
                  <a:lnTo>
                    <a:pt x="330" y="223"/>
                  </a:lnTo>
                  <a:moveTo>
                    <a:pt x="117" y="285"/>
                  </a:moveTo>
                  <a:lnTo>
                    <a:pt x="190" y="285"/>
                  </a:lnTo>
                  <a:lnTo>
                    <a:pt x="190" y="223"/>
                  </a:ln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grpSp>
      <p:grpSp>
        <p:nvGrpSpPr>
          <p:cNvPr id="11" name="Group 10">
            <a:extLst>
              <a:ext uri="{FF2B5EF4-FFF2-40B4-BE49-F238E27FC236}">
                <a16:creationId xmlns:a16="http://schemas.microsoft.com/office/drawing/2014/main" id="{9D5EB9A0-0DC6-4F8F-B705-0A46F281265B}"/>
              </a:ext>
            </a:extLst>
          </p:cNvPr>
          <p:cNvGrpSpPr/>
          <p:nvPr/>
        </p:nvGrpSpPr>
        <p:grpSpPr>
          <a:xfrm>
            <a:off x="4461884" y="2238112"/>
            <a:ext cx="3220586" cy="2351894"/>
            <a:chOff x="8384607" y="1835969"/>
            <a:chExt cx="3220586" cy="2351894"/>
          </a:xfrm>
        </p:grpSpPr>
        <p:grpSp>
          <p:nvGrpSpPr>
            <p:cNvPr id="19" name="Group 18">
              <a:extLst>
                <a:ext uri="{FF2B5EF4-FFF2-40B4-BE49-F238E27FC236}">
                  <a16:creationId xmlns:a16="http://schemas.microsoft.com/office/drawing/2014/main" id="{D2F93413-707B-4193-A7AD-16DD11498EC3}"/>
                </a:ext>
              </a:extLst>
            </p:cNvPr>
            <p:cNvGrpSpPr/>
            <p:nvPr/>
          </p:nvGrpSpPr>
          <p:grpSpPr>
            <a:xfrm>
              <a:off x="8384607" y="2707166"/>
              <a:ext cx="3220586" cy="1480697"/>
              <a:chOff x="3374773" y="3321485"/>
              <a:chExt cx="3220586" cy="1480697"/>
            </a:xfrm>
          </p:grpSpPr>
          <p:sp>
            <p:nvSpPr>
              <p:cNvPr id="135" name="TextBox 134">
                <a:extLst>
                  <a:ext uri="{FF2B5EF4-FFF2-40B4-BE49-F238E27FC236}">
                    <a16:creationId xmlns:a16="http://schemas.microsoft.com/office/drawing/2014/main" id="{35258081-E33F-474A-9964-FCA95B979BEC}"/>
                  </a:ext>
                </a:extLst>
              </p:cNvPr>
              <p:cNvSpPr txBox="1">
                <a:spLocks noChangeAspect="1"/>
              </p:cNvSpPr>
              <p:nvPr/>
            </p:nvSpPr>
            <p:spPr>
              <a:xfrm>
                <a:off x="3374773" y="3321485"/>
                <a:ext cx="3098925" cy="433965"/>
              </a:xfrm>
              <a:prstGeom prst="rect">
                <a:avLst/>
              </a:prstGeom>
              <a:noFill/>
            </p:spPr>
            <p:txBody>
              <a:bodyPr wrap="none" lIns="91440" tIns="91440" rIns="91440" bIns="91440" rtlCol="0">
                <a:spAutoFit/>
              </a:bodyPr>
              <a:lstStyle>
                <a:defPPr>
                  <a:defRPr lang="en-US"/>
                </a:defPPr>
                <a:lvl1pPr>
                  <a:lnSpc>
                    <a:spcPct val="90000"/>
                  </a:lnSpc>
                  <a:spcAft>
                    <a:spcPts val="600"/>
                  </a:spcAft>
                  <a:defRPr sz="2000">
                    <a:gradFill>
                      <a:gsLst>
                        <a:gs pos="2917">
                          <a:srgbClr val="000000"/>
                        </a:gs>
                        <a:gs pos="84000">
                          <a:srgbClr val="000000"/>
                        </a:gs>
                      </a:gsLst>
                      <a:lin ang="5400000" scaled="0"/>
                    </a:gradFill>
                    <a:latin typeface="Segoe Pro Semibold" panose="020B0702040504020203" pitchFamily="34" charset="0"/>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1800" b="0" i="0" u="none" strike="noStrike" kern="0" cap="none" spc="0" normalizeH="0" baseline="0" noProof="0" dirty="0">
                    <a:ln>
                      <a:noFill/>
                    </a:ln>
                    <a:solidFill>
                      <a:srgbClr val="0D0D0D"/>
                    </a:solidFill>
                    <a:effectLst/>
                    <a:uLnTx/>
                    <a:uFillTx/>
                    <a:latin typeface="Segoe UI Semibold"/>
                    <a:ea typeface="+mn-ea"/>
                    <a:cs typeface="Segoe UI" panose="020B0502040204020203" pitchFamily="34" charset="0"/>
                  </a:rPr>
                  <a:t>Configuration Management</a:t>
                </a:r>
              </a:p>
            </p:txBody>
          </p:sp>
          <p:sp>
            <p:nvSpPr>
              <p:cNvPr id="140" name="TextBox 139">
                <a:extLst>
                  <a:ext uri="{FF2B5EF4-FFF2-40B4-BE49-F238E27FC236}">
                    <a16:creationId xmlns:a16="http://schemas.microsoft.com/office/drawing/2014/main" id="{072F0ADB-A398-41DB-B6A4-C07AB8D72DAF}"/>
                  </a:ext>
                </a:extLst>
              </p:cNvPr>
              <p:cNvSpPr txBox="1"/>
              <p:nvPr/>
            </p:nvSpPr>
            <p:spPr>
              <a:xfrm>
                <a:off x="3374773" y="4012607"/>
                <a:ext cx="3220586" cy="789575"/>
              </a:xfrm>
              <a:prstGeom prst="rect">
                <a:avLst/>
              </a:prstGeom>
              <a:noFill/>
            </p:spPr>
            <p:txBody>
              <a:bodyPr wrap="square" lIns="91440" tIns="91440" rIns="91440" bIns="91440" rtlCol="0">
                <a:spAutoFit/>
              </a:bodyPr>
              <a:lstStyle/>
              <a:p>
                <a:pPr marL="0" marR="0" lvl="0" indent="0" algn="l" defTabSz="932384" rtl="0" eaLnBrk="1" fontAlgn="auto" latinLnBrk="0" hangingPunct="1">
                  <a:lnSpc>
                    <a:spcPct val="114000"/>
                  </a:lnSpc>
                  <a:spcBef>
                    <a:spcPts val="288"/>
                  </a:spcBef>
                  <a:spcAft>
                    <a:spcPts val="0"/>
                  </a:spcAft>
                  <a:buClrTx/>
                  <a:buSzTx/>
                  <a:buFontTx/>
                  <a:buNone/>
                  <a:tabLst/>
                  <a:defRPr/>
                </a:pPr>
                <a:r>
                  <a:rPr kumimoji="0" lang="en-US" sz="1800" b="0" i="0" u="none" strike="noStrike" kern="1200" cap="none" spc="0" normalizeH="0" baseline="0" noProof="0">
                    <a:ln>
                      <a:noFill/>
                    </a:ln>
                    <a:solidFill>
                      <a:srgbClr val="0D0D0D"/>
                    </a:solidFill>
                    <a:effectLst/>
                    <a:uLnTx/>
                    <a:uFillTx/>
                    <a:latin typeface="Segoe UI" charset="0"/>
                    <a:ea typeface="+mn-ea"/>
                    <a:cs typeface="Segoe UI" charset="0"/>
                  </a:rPr>
                  <a:t>Set, track, and control your in-guest configuration</a:t>
                </a:r>
              </a:p>
            </p:txBody>
          </p:sp>
          <p:cxnSp>
            <p:nvCxnSpPr>
              <p:cNvPr id="14" name="Straight Connector 13">
                <a:extLst>
                  <a:ext uri="{FF2B5EF4-FFF2-40B4-BE49-F238E27FC236}">
                    <a16:creationId xmlns:a16="http://schemas.microsoft.com/office/drawing/2014/main" id="{F2E322D4-E3FE-4EDA-B96B-9F0D5FA6D78D}"/>
                  </a:ext>
                </a:extLst>
              </p:cNvPr>
              <p:cNvCxnSpPr>
                <a:cxnSpLocks/>
              </p:cNvCxnSpPr>
              <p:nvPr/>
            </p:nvCxnSpPr>
            <p:spPr>
              <a:xfrm>
                <a:off x="3444223" y="3917719"/>
                <a:ext cx="3151136" cy="0"/>
              </a:xfrm>
              <a:prstGeom prst="line">
                <a:avLst/>
              </a:prstGeom>
              <a:ln w="19050">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2" name="Freeform 96" title="Icon of a gear with a wrench">
              <a:extLst>
                <a:ext uri="{FF2B5EF4-FFF2-40B4-BE49-F238E27FC236}">
                  <a16:creationId xmlns:a16="http://schemas.microsoft.com/office/drawing/2014/main" id="{7B5CB50F-8340-4C93-8952-12DCAA66EF6B}"/>
                </a:ext>
              </a:extLst>
            </p:cNvPr>
            <p:cNvSpPr>
              <a:spLocks noChangeAspect="1" noEditPoints="1"/>
            </p:cNvSpPr>
            <p:nvPr/>
          </p:nvSpPr>
          <p:spPr bwMode="auto">
            <a:xfrm>
              <a:off x="8496988" y="1835969"/>
              <a:ext cx="829379" cy="763661"/>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solidFill>
              <a:schemeClr val="bg2"/>
            </a:solidFill>
            <a:ln w="19050" cap="flat">
              <a:solidFill>
                <a:srgbClr val="0D0D0D"/>
              </a:solidFill>
              <a:prstDash val="solid"/>
              <a:miter lim="800000"/>
              <a:headEnd/>
              <a:tailEnd/>
            </a:ln>
            <a:extLst/>
          </p:spPr>
          <p:txBody>
            <a:bodyPr vert="horz" wrap="square" lIns="89630" tIns="44814" rIns="89630" bIns="44814"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882" b="0" i="0" u="none" strike="noStrike" kern="0" cap="none" spc="0" normalizeH="0" baseline="0" noProof="0">
                <a:ln>
                  <a:noFill/>
                </a:ln>
                <a:gradFill>
                  <a:gsLst>
                    <a:gs pos="0">
                      <a:srgbClr val="505050"/>
                    </a:gs>
                    <a:gs pos="100000">
                      <a:srgbClr val="505050"/>
                    </a:gs>
                  </a:gsLst>
                  <a:lin ang="5400000" scaled="1"/>
                </a:gradFill>
                <a:effectLst/>
                <a:uLnTx/>
                <a:uFillTx/>
                <a:latin typeface="Segoe UI"/>
                <a:ea typeface="+mn-ea"/>
                <a:cs typeface="+mn-cs"/>
              </a:endParaRPr>
            </a:p>
          </p:txBody>
        </p:sp>
      </p:grpSp>
      <p:grpSp>
        <p:nvGrpSpPr>
          <p:cNvPr id="13" name="Group 12">
            <a:extLst>
              <a:ext uri="{FF2B5EF4-FFF2-40B4-BE49-F238E27FC236}">
                <a16:creationId xmlns:a16="http://schemas.microsoft.com/office/drawing/2014/main" id="{05CC0B32-CECB-4BFE-9344-8729911D38C2}"/>
              </a:ext>
            </a:extLst>
          </p:cNvPr>
          <p:cNvGrpSpPr/>
          <p:nvPr/>
        </p:nvGrpSpPr>
        <p:grpSpPr>
          <a:xfrm>
            <a:off x="8316205" y="2202489"/>
            <a:ext cx="3198782" cy="2384888"/>
            <a:chOff x="8316205" y="2202489"/>
            <a:chExt cx="3198782" cy="2384888"/>
          </a:xfrm>
        </p:grpSpPr>
        <p:grpSp>
          <p:nvGrpSpPr>
            <p:cNvPr id="8" name="Group 7">
              <a:extLst>
                <a:ext uri="{FF2B5EF4-FFF2-40B4-BE49-F238E27FC236}">
                  <a16:creationId xmlns:a16="http://schemas.microsoft.com/office/drawing/2014/main" id="{B5ADCFBD-0D15-428B-878F-81D907685F4B}"/>
                </a:ext>
              </a:extLst>
            </p:cNvPr>
            <p:cNvGrpSpPr/>
            <p:nvPr/>
          </p:nvGrpSpPr>
          <p:grpSpPr>
            <a:xfrm>
              <a:off x="8316205" y="3125252"/>
              <a:ext cx="3198782" cy="1462125"/>
              <a:chOff x="610201" y="2774415"/>
              <a:chExt cx="3198782" cy="1462125"/>
            </a:xfrm>
          </p:grpSpPr>
          <p:grpSp>
            <p:nvGrpSpPr>
              <p:cNvPr id="5" name="Group 4">
                <a:extLst>
                  <a:ext uri="{FF2B5EF4-FFF2-40B4-BE49-F238E27FC236}">
                    <a16:creationId xmlns:a16="http://schemas.microsoft.com/office/drawing/2014/main" id="{C3C64DCE-D1A2-4926-B12E-696C32867564}"/>
                  </a:ext>
                </a:extLst>
              </p:cNvPr>
              <p:cNvGrpSpPr/>
              <p:nvPr/>
            </p:nvGrpSpPr>
            <p:grpSpPr>
              <a:xfrm>
                <a:off x="610201" y="2774415"/>
                <a:ext cx="3198782" cy="1462125"/>
                <a:chOff x="9453580" y="3352684"/>
                <a:chExt cx="3198782" cy="1462125"/>
              </a:xfrm>
            </p:grpSpPr>
            <p:sp>
              <p:nvSpPr>
                <p:cNvPr id="29" name="TextBox 28">
                  <a:extLst>
                    <a:ext uri="{FF2B5EF4-FFF2-40B4-BE49-F238E27FC236}">
                      <a16:creationId xmlns:a16="http://schemas.microsoft.com/office/drawing/2014/main" id="{6C05D993-E837-4C98-92E6-FF8FAB1D1CE5}"/>
                    </a:ext>
                  </a:extLst>
                </p:cNvPr>
                <p:cNvSpPr txBox="1">
                  <a:spLocks noChangeAspect="1"/>
                </p:cNvSpPr>
                <p:nvPr/>
              </p:nvSpPr>
              <p:spPr>
                <a:xfrm>
                  <a:off x="9453580" y="3352684"/>
                  <a:ext cx="2291012" cy="433965"/>
                </a:xfrm>
                <a:prstGeom prst="rect">
                  <a:avLst/>
                </a:prstGeom>
                <a:noFill/>
              </p:spPr>
              <p:txBody>
                <a:bodyPr wrap="none" lIns="91440" tIns="91440" rIns="91440" bIns="91440" rtlCol="0">
                  <a:spAutoFit/>
                </a:bodyPr>
                <a:lstStyle>
                  <a:defPPr>
                    <a:defRPr lang="en-US"/>
                  </a:defPPr>
                  <a:lvl1pPr marR="0" lvl="0" indent="0" algn="ctr" defTabSz="914367" fontAlgn="auto">
                    <a:lnSpc>
                      <a:spcPct val="90000"/>
                    </a:lnSpc>
                    <a:spcBef>
                      <a:spcPts val="0"/>
                    </a:spcBef>
                    <a:spcAft>
                      <a:spcPts val="588"/>
                    </a:spcAft>
                    <a:buClrTx/>
                    <a:buSzTx/>
                    <a:buFontTx/>
                    <a:buNone/>
                    <a:tabLst/>
                    <a:defRPr kumimoji="0" b="1" i="0" u="none" strike="noStrike" kern="0" cap="none" spc="0" normalizeH="0" baseline="0">
                      <a:ln>
                        <a:noFill/>
                      </a:ln>
                      <a:solidFill>
                        <a:srgbClr val="505050"/>
                      </a:solidFill>
                      <a:effectLst/>
                      <a:uLnTx/>
                      <a:uFillTx/>
                      <a:latin typeface="Segoe UI" panose="020B0502040204020203" pitchFamily="34" charset="0"/>
                      <a:cs typeface="Segoe UI" panose="020B0502040204020203" pitchFamily="34" charset="0"/>
                    </a:defRPr>
                  </a:lvl1pPr>
                </a:lstStyle>
                <a:p>
                  <a:pPr marL="0" marR="0" lvl="0" indent="0" algn="l" defTabSz="914367" rtl="0" eaLnBrk="1" fontAlgn="auto" latinLnBrk="0" hangingPunct="1">
                    <a:lnSpc>
                      <a:spcPct val="90000"/>
                    </a:lnSpc>
                    <a:spcBef>
                      <a:spcPts val="0"/>
                    </a:spcBef>
                    <a:spcAft>
                      <a:spcPts val="588"/>
                    </a:spcAft>
                    <a:buClrTx/>
                    <a:buSzTx/>
                    <a:buFontTx/>
                    <a:buNone/>
                    <a:tabLst/>
                    <a:defRPr/>
                  </a:pPr>
                  <a:r>
                    <a:rPr kumimoji="0" lang="en-US" sz="1800" b="0" i="0" u="none" strike="noStrike" kern="0" cap="none" spc="0" normalizeH="0" baseline="0" noProof="0" dirty="0">
                      <a:ln>
                        <a:noFill/>
                      </a:ln>
                      <a:solidFill>
                        <a:srgbClr val="0D0D0D"/>
                      </a:solidFill>
                      <a:effectLst/>
                      <a:uLnTx/>
                      <a:uFillTx/>
                      <a:latin typeface="Segoe UI Semibold"/>
                      <a:ea typeface="+mn-ea"/>
                      <a:cs typeface="Segoe UI" panose="020B0502040204020203" pitchFamily="34" charset="0"/>
                    </a:rPr>
                    <a:t>Process Automation</a:t>
                  </a:r>
                </a:p>
              </p:txBody>
            </p:sp>
            <p:sp>
              <p:nvSpPr>
                <p:cNvPr id="32" name="TextBox 31">
                  <a:extLst>
                    <a:ext uri="{FF2B5EF4-FFF2-40B4-BE49-F238E27FC236}">
                      <a16:creationId xmlns:a16="http://schemas.microsoft.com/office/drawing/2014/main" id="{E178027B-D40D-42BF-A736-21ABA81529EB}"/>
                    </a:ext>
                  </a:extLst>
                </p:cNvPr>
                <p:cNvSpPr txBox="1"/>
                <p:nvPr/>
              </p:nvSpPr>
              <p:spPr>
                <a:xfrm>
                  <a:off x="9453580" y="4025234"/>
                  <a:ext cx="3198782" cy="789575"/>
                </a:xfrm>
                <a:prstGeom prst="rect">
                  <a:avLst/>
                </a:prstGeom>
                <a:noFill/>
              </p:spPr>
              <p:txBody>
                <a:bodyPr wrap="square" lIns="91440" tIns="91440" rIns="91440" bIns="91440" rtlCol="0">
                  <a:spAutoFit/>
                </a:bodyPr>
                <a:lstStyle/>
                <a:p>
                  <a:pPr marL="0" marR="0" lvl="0" indent="0" algn="l" defTabSz="932384" rtl="0" eaLnBrk="1" fontAlgn="auto" latinLnBrk="0" hangingPunct="1">
                    <a:lnSpc>
                      <a:spcPct val="114000"/>
                    </a:lnSpc>
                    <a:spcBef>
                      <a:spcPts val="288"/>
                    </a:spcBef>
                    <a:spcAft>
                      <a:spcPts val="0"/>
                    </a:spcAft>
                    <a:buClrTx/>
                    <a:buSzTx/>
                    <a:buFontTx/>
                    <a:buNone/>
                    <a:tabLst/>
                    <a:defRPr/>
                  </a:pPr>
                  <a:r>
                    <a:rPr kumimoji="0" lang="en-US" sz="1800" b="0" i="0" u="none" strike="noStrike" kern="1200" cap="none" spc="0" normalizeH="0" baseline="0" noProof="0">
                      <a:ln>
                        <a:noFill/>
                      </a:ln>
                      <a:solidFill>
                        <a:srgbClr val="0D0D0D"/>
                      </a:solidFill>
                      <a:effectLst/>
                      <a:uLnTx/>
                      <a:uFillTx/>
                      <a:latin typeface="Segoe UI" charset="0"/>
                      <a:ea typeface="+mn-ea"/>
                      <a:cs typeface="Segoe UI" charset="0"/>
                    </a:rPr>
                    <a:t>Orchestrate tasks across your environment</a:t>
                  </a:r>
                </a:p>
              </p:txBody>
            </p:sp>
          </p:grpSp>
          <p:cxnSp>
            <p:nvCxnSpPr>
              <p:cNvPr id="38" name="Straight Connector 37">
                <a:extLst>
                  <a:ext uri="{FF2B5EF4-FFF2-40B4-BE49-F238E27FC236}">
                    <a16:creationId xmlns:a16="http://schemas.microsoft.com/office/drawing/2014/main" id="{8C802602-DEE5-4D15-8122-C500E3619038}"/>
                  </a:ext>
                </a:extLst>
              </p:cNvPr>
              <p:cNvCxnSpPr>
                <a:cxnSpLocks/>
              </p:cNvCxnSpPr>
              <p:nvPr/>
            </p:nvCxnSpPr>
            <p:spPr>
              <a:xfrm>
                <a:off x="657847" y="3371564"/>
                <a:ext cx="3151136" cy="0"/>
              </a:xfrm>
              <a:prstGeom prst="line">
                <a:avLst/>
              </a:prstGeom>
              <a:ln w="19050">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6" name="Picture 5">
              <a:extLst>
                <a:ext uri="{FF2B5EF4-FFF2-40B4-BE49-F238E27FC236}">
                  <a16:creationId xmlns:a16="http://schemas.microsoft.com/office/drawing/2014/main" id="{4A9B068B-62C6-4C36-AFFC-1721EBD02590}"/>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Effect>
                        <a14:brightnessContrast contrast="-40000"/>
                      </a14:imgEffect>
                    </a14:imgLayer>
                  </a14:imgProps>
                </a:ext>
              </a:extLst>
            </a:blip>
            <a:stretch>
              <a:fillRect/>
            </a:stretch>
          </p:blipFill>
          <p:spPr>
            <a:xfrm>
              <a:off x="8543605" y="2202489"/>
              <a:ext cx="861906" cy="861906"/>
            </a:xfrm>
            <a:prstGeom prst="rect">
              <a:avLst/>
            </a:prstGeom>
          </p:spPr>
        </p:pic>
      </p:grpSp>
    </p:spTree>
    <p:extLst>
      <p:ext uri="{BB962C8B-B14F-4D97-AF65-F5344CB8AC3E}">
        <p14:creationId xmlns:p14="http://schemas.microsoft.com/office/powerpoint/2010/main" val="40123529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xmlns:a16="http://schemas.microsoft.com/office/drawing/2014/main" xmlns:a14="http://schemas.microsoft.com/office/drawing/2010/main" xmlns:p14="http://schemas.microsoft.com/office/powerpoint/2010/main">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1+#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1+#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1+#ppt_w/2"/>
                                          </p:val>
                                        </p:tav>
                                        <p:tav tm="100000">
                                          <p:val>
                                            <p:strVal val="#ppt_x"/>
                                          </p:val>
                                        </p:tav>
                                      </p:tavLst>
                                    </p:anim>
                                    <p:anim calcmode="lin" valueType="num">
                                      <p:cBhvr additive="base">
                                        <p:cTn id="16"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6" presetClass="emph" presetSubtype="0" fill="hold" nodeType="clickEffect">
                                  <p:stCondLst>
                                    <p:cond delay="0"/>
                                  </p:stCondLst>
                                  <p:childTnLst>
                                    <p:animEffect transition="out" filter="fade">
                                      <p:cBhvr>
                                        <p:cTn id="20" dur="500" tmFilter="0, 0; .2, .5; .8, .5; 1, 0"/>
                                        <p:tgtEl>
                                          <p:spTgt spid="9"/>
                                        </p:tgtEl>
                                      </p:cBhvr>
                                    </p:animEffect>
                                    <p:animScale>
                                      <p:cBhvr>
                                        <p:cTn id="21" dur="250" autoRev="1" fill="hold"/>
                                        <p:tgtEl>
                                          <p:spTgt spid="9"/>
                                        </p:tgtEl>
                                      </p:cBhvr>
                                      <p:by x="105000" y="105000"/>
                                    </p:animScale>
                                  </p:childTnLst>
                                </p:cTn>
                              </p:par>
                            </p:childTnLst>
                          </p:cTn>
                        </p:par>
                      </p:childTnLst>
                    </p:cTn>
                  </p:par>
                  <p:par>
                    <p:cTn id="22" fill="hold">
                      <p:stCondLst>
                        <p:cond delay="indefinite"/>
                      </p:stCondLst>
                      <p:childTnLst>
                        <p:par>
                          <p:cTn id="23" fill="hold">
                            <p:stCondLst>
                              <p:cond delay="0"/>
                            </p:stCondLst>
                            <p:childTnLst>
                              <p:par>
                                <p:cTn id="24" presetID="26" presetClass="emph" presetSubtype="0" fill="hold" nodeType="clickEffect">
                                  <p:stCondLst>
                                    <p:cond delay="0"/>
                                  </p:stCondLst>
                                  <p:childTnLst>
                                    <p:animEffect transition="out" filter="fade">
                                      <p:cBhvr>
                                        <p:cTn id="25" dur="500" tmFilter="0, 0; .2, .5; .8, .5; 1, 0"/>
                                        <p:tgtEl>
                                          <p:spTgt spid="11"/>
                                        </p:tgtEl>
                                      </p:cBhvr>
                                    </p:animEffect>
                                    <p:animScale>
                                      <p:cBhvr>
                                        <p:cTn id="26" dur="250" autoRev="1" fill="hold"/>
                                        <p:tgtEl>
                                          <p:spTgt spid="11"/>
                                        </p:tgtEl>
                                      </p:cBhvr>
                                      <p:by x="105000" y="105000"/>
                                    </p:animScale>
                                  </p:childTnLst>
                                </p:cTn>
                              </p:par>
                            </p:childTnLst>
                          </p:cTn>
                        </p:par>
                      </p:childTnLst>
                    </p:cTn>
                  </p:par>
                  <p:par>
                    <p:cTn id="27" fill="hold">
                      <p:stCondLst>
                        <p:cond delay="indefinite"/>
                      </p:stCondLst>
                      <p:childTnLst>
                        <p:par>
                          <p:cTn id="28" fill="hold">
                            <p:stCondLst>
                              <p:cond delay="0"/>
                            </p:stCondLst>
                            <p:childTnLst>
                              <p:par>
                                <p:cTn id="29" presetID="26" presetClass="emph" presetSubtype="0" fill="hold" nodeType="clickEffect">
                                  <p:stCondLst>
                                    <p:cond delay="0"/>
                                  </p:stCondLst>
                                  <p:childTnLst>
                                    <p:animEffect transition="out" filter="fade">
                                      <p:cBhvr>
                                        <p:cTn id="30" dur="500" tmFilter="0, 0; .2, .5; .8, .5; 1, 0"/>
                                        <p:tgtEl>
                                          <p:spTgt spid="13"/>
                                        </p:tgtEl>
                                      </p:cBhvr>
                                    </p:animEffect>
                                    <p:animScale>
                                      <p:cBhvr>
                                        <p:cTn id="31" dur="250" autoRev="1" fill="hold"/>
                                        <p:tgtEl>
                                          <p:spTgt spid="13"/>
                                        </p:tgtEl>
                                      </p:cBhvr>
                                      <p:by x="105000" y="105000"/>
                                    </p:animScale>
                                  </p:childTnLst>
                                </p:cTn>
                              </p:par>
                            </p:childTnLst>
                          </p:cTn>
                        </p:par>
                      </p:childTnLst>
                    </p:cTn>
                  </p:par>
                  <p:par>
                    <p:cTn id="32" fill="hold">
                      <p:stCondLst>
                        <p:cond delay="indefinite"/>
                      </p:stCondLst>
                      <p:childTnLst>
                        <p:par>
                          <p:cTn id="33" fill="hold">
                            <p:stCondLst>
                              <p:cond delay="0"/>
                            </p:stCondLst>
                            <p:childTnLst>
                              <p:par>
                                <p:cTn id="34" presetID="9" presetClass="emph" presetSubtype="0" nodeType="clickEffect">
                                  <p:stCondLst>
                                    <p:cond delay="0"/>
                                  </p:stCondLst>
                                  <p:childTnLst>
                                    <p:set>
                                      <p:cBhvr>
                                        <p:cTn id="35" dur="indefinite"/>
                                        <p:tgtEl>
                                          <p:spTgt spid="13"/>
                                        </p:tgtEl>
                                        <p:attrNameLst>
                                          <p:attrName>style.opacity</p:attrName>
                                        </p:attrNameLst>
                                      </p:cBhvr>
                                      <p:to>
                                        <p:strVal val="0.25"/>
                                      </p:to>
                                    </p:set>
                                    <p:animEffect filter="image" prLst="opacity: 0.25">
                                      <p:cBhvr rctx="IE">
                                        <p:cTn id="36" dur="indefinite"/>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Azure Automation</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JanEgilRing</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a:xfrm>
            <a:off x="838200" y="1423687"/>
            <a:ext cx="10515600" cy="3599418"/>
          </a:xfrm>
        </p:spPr>
        <p:txBody>
          <a:bodyPr/>
          <a:lstStyle/>
          <a:p>
            <a:r>
              <a:rPr lang="en-US" dirty="0"/>
              <a:t>Azure Automation</a:t>
            </a:r>
          </a:p>
          <a:p>
            <a:pPr lvl="1"/>
            <a:r>
              <a:rPr lang="en-US" dirty="0"/>
              <a:t>Update Management</a:t>
            </a:r>
          </a:p>
          <a:p>
            <a:pPr lvl="1"/>
            <a:r>
              <a:rPr lang="en-US" dirty="0"/>
              <a:t>Configuration Management</a:t>
            </a:r>
          </a:p>
          <a:p>
            <a:pPr lvl="1"/>
            <a:r>
              <a:rPr lang="en-US" dirty="0"/>
              <a:t>Process Automation</a:t>
            </a:r>
          </a:p>
          <a:p>
            <a:pPr lvl="1"/>
            <a:endParaRPr lang="en-US" dirty="0"/>
          </a:p>
          <a:p>
            <a:r>
              <a:rPr lang="en-US" dirty="0"/>
              <a:t>Use new services (Functions, Event Grid, </a:t>
            </a:r>
            <a:r>
              <a:rPr lang="en-US" dirty="0" err="1"/>
              <a:t>etc</a:t>
            </a:r>
            <a:r>
              <a:rPr lang="en-US" dirty="0"/>
              <a:t>) for domain specific scenarios, and Azure Automation for other automation scenarios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JanEgilRing</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3434434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0BFFA3-D5F6-441D-923C-231AFCDE29A8}"/>
              </a:ext>
            </a:extLst>
          </p:cNvPr>
          <p:cNvSpPr>
            <a:spLocks noGrp="1"/>
          </p:cNvSpPr>
          <p:nvPr>
            <p:ph type="ctrTitle"/>
          </p:nvPr>
        </p:nvSpPr>
        <p:spPr>
          <a:xfrm>
            <a:off x="-1251397" y="-81492"/>
            <a:ext cx="9144000" cy="1138295"/>
          </a:xfrm>
        </p:spPr>
        <p:txBody>
          <a:bodyPr/>
          <a:lstStyle/>
          <a:p>
            <a:r>
              <a:rPr lang="nb-NO" dirty="0"/>
              <a:t>Key takeaways</a:t>
            </a:r>
            <a:endParaRPr lang="en-US" dirty="0"/>
          </a:p>
        </p:txBody>
      </p:sp>
      <p:sp>
        <p:nvSpPr>
          <p:cNvPr id="2" name="Footer Placeholder 1">
            <a:extLst>
              <a:ext uri="{FF2B5EF4-FFF2-40B4-BE49-F238E27FC236}">
                <a16:creationId xmlns:a16="http://schemas.microsoft.com/office/drawing/2014/main" id="{20D7AE15-8F2C-4A86-BC41-3A2616908A47}"/>
              </a:ext>
            </a:extLst>
          </p:cNvPr>
          <p:cNvSpPr>
            <a:spLocks noGrp="1"/>
          </p:cNvSpPr>
          <p:nvPr>
            <p:ph type="ftr" sz="quarter" idx="11"/>
          </p:nvPr>
        </p:nvSpPr>
        <p:spPr/>
        <p:txBody>
          <a:bodyPr/>
          <a:lstStyle/>
          <a:p>
            <a:r>
              <a:rPr lang="en-US"/>
              <a:t>JanEgilRing</a:t>
            </a:r>
          </a:p>
        </p:txBody>
      </p:sp>
      <p:pic>
        <p:nvPicPr>
          <p:cNvPr id="5" name="Picture 4">
            <a:extLst>
              <a:ext uri="{FF2B5EF4-FFF2-40B4-BE49-F238E27FC236}">
                <a16:creationId xmlns:a16="http://schemas.microsoft.com/office/drawing/2014/main" id="{6D091AC0-9217-41FF-971F-141DE7F596FF}"/>
              </a:ext>
            </a:extLst>
          </p:cNvPr>
          <p:cNvPicPr>
            <a:picLocks noChangeAspect="1"/>
          </p:cNvPicPr>
          <p:nvPr/>
        </p:nvPicPr>
        <p:blipFill>
          <a:blip r:embed="rId2"/>
          <a:stretch>
            <a:fillRect/>
          </a:stretch>
        </p:blipFill>
        <p:spPr>
          <a:xfrm>
            <a:off x="5608601" y="1415189"/>
            <a:ext cx="6048672" cy="4567876"/>
          </a:xfrm>
          <a:prstGeom prst="rect">
            <a:avLst/>
          </a:prstGeom>
        </p:spPr>
      </p:pic>
      <p:pic>
        <p:nvPicPr>
          <p:cNvPr id="6" name="Picture 5">
            <a:extLst>
              <a:ext uri="{FF2B5EF4-FFF2-40B4-BE49-F238E27FC236}">
                <a16:creationId xmlns:a16="http://schemas.microsoft.com/office/drawing/2014/main" id="{AA7326FC-FC1D-4B96-AF02-B874F12FD2D0}"/>
              </a:ext>
            </a:extLst>
          </p:cNvPr>
          <p:cNvPicPr>
            <a:picLocks noChangeAspect="1"/>
          </p:cNvPicPr>
          <p:nvPr/>
        </p:nvPicPr>
        <p:blipFill>
          <a:blip r:embed="rId3"/>
          <a:stretch>
            <a:fillRect/>
          </a:stretch>
        </p:blipFill>
        <p:spPr>
          <a:xfrm>
            <a:off x="636218" y="2851087"/>
            <a:ext cx="4184509" cy="2442130"/>
          </a:xfrm>
          <a:prstGeom prst="rect">
            <a:avLst/>
          </a:prstGeom>
        </p:spPr>
      </p:pic>
    </p:spTree>
    <p:extLst>
      <p:ext uri="{BB962C8B-B14F-4D97-AF65-F5344CB8AC3E}">
        <p14:creationId xmlns:p14="http://schemas.microsoft.com/office/powerpoint/2010/main" val="918946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JanEgilRing</a:t>
            </a:r>
          </a:p>
        </p:txBody>
      </p:sp>
    </p:spTree>
    <p:extLst>
      <p:ext uri="{BB962C8B-B14F-4D97-AF65-F5344CB8AC3E}">
        <p14:creationId xmlns:p14="http://schemas.microsoft.com/office/powerpoint/2010/main" val="313276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JanEgilRing</a:t>
            </a:r>
            <a:endParaRPr lang="en-US" dirty="0"/>
          </a:p>
        </p:txBody>
      </p:sp>
      <p:pic>
        <p:nvPicPr>
          <p:cNvPr id="2" name="Picture 1">
            <a:extLst>
              <a:ext uri="{FF2B5EF4-FFF2-40B4-BE49-F238E27FC236}">
                <a16:creationId xmlns:a16="http://schemas.microsoft.com/office/drawing/2014/main" id="{829D6DF0-DF44-4803-A57F-F18DC04F9C3B}"/>
              </a:ext>
            </a:extLst>
          </p:cNvPr>
          <p:cNvPicPr>
            <a:picLocks noChangeAspect="1"/>
          </p:cNvPicPr>
          <p:nvPr/>
        </p:nvPicPr>
        <p:blipFill>
          <a:blip r:embed="rId3"/>
          <a:stretch>
            <a:fillRect/>
          </a:stretch>
        </p:blipFill>
        <p:spPr>
          <a:xfrm>
            <a:off x="1414408" y="2058979"/>
            <a:ext cx="8231867" cy="3087865"/>
          </a:xfrm>
          <a:prstGeom prst="rect">
            <a:avLst/>
          </a:prstGeom>
        </p:spPr>
      </p:pic>
    </p:spTree>
    <p:extLst>
      <p:ext uri="{BB962C8B-B14F-4D97-AF65-F5344CB8AC3E}">
        <p14:creationId xmlns:p14="http://schemas.microsoft.com/office/powerpoint/2010/main" val="1840938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JanEgilRing</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JanEgilRing</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JanEgilRing</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JanEgilRing</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JanEgilRing</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a:xfrm>
            <a:off x="446696" y="2235200"/>
            <a:ext cx="11298608" cy="2387600"/>
          </a:xfrm>
        </p:spPr>
        <p:txBody>
          <a:bodyPr>
            <a:normAutofit fontScale="90000"/>
          </a:bodyPr>
          <a:lstStyle/>
          <a:p>
            <a:pPr algn="ctr"/>
            <a:r>
              <a:rPr lang="nb-NO" dirty="0"/>
              <a:t>Automate hybrid and cloud environments using Azure Automation</a:t>
            </a:r>
            <a:endParaRPr lang="en-US" dirty="0"/>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a:xfrm>
            <a:off x="600784" y="4997331"/>
            <a:ext cx="9293024" cy="1290317"/>
          </a:xfrm>
        </p:spPr>
        <p:txBody>
          <a:bodyPr/>
          <a:lstStyle/>
          <a:p>
            <a:r>
              <a:rPr lang="en-US" dirty="0"/>
              <a:t>Jan Egil Ring</a:t>
            </a:r>
          </a:p>
        </p:txBody>
      </p:sp>
    </p:spTree>
    <p:extLst>
      <p:ext uri="{BB962C8B-B14F-4D97-AF65-F5344CB8AC3E}">
        <p14:creationId xmlns:p14="http://schemas.microsoft.com/office/powerpoint/2010/main" val="5707768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dirty="0"/>
              <a:t>Learn how to leverage Azure Automation for cloud and hybrid management</a:t>
            </a:r>
          </a:p>
          <a:p>
            <a:pPr marL="457200" indent="-457200">
              <a:buFont typeface="Arial" panose="020B0604020202020204" pitchFamily="34" charset="0"/>
              <a:buChar char="•"/>
            </a:pPr>
            <a:r>
              <a:rPr lang="de-DE" dirty="0"/>
              <a:t>Understand how Azure Automation differs from other automation capabilities in Azure</a:t>
            </a:r>
          </a:p>
          <a:p>
            <a:pPr marL="457200"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JanEgilRing</a:t>
            </a:r>
            <a:endParaRPr lang="en-US" dirty="0"/>
          </a:p>
        </p:txBody>
      </p:sp>
    </p:spTree>
    <p:extLst>
      <p:ext uri="{BB962C8B-B14F-4D97-AF65-F5344CB8AC3E}">
        <p14:creationId xmlns:p14="http://schemas.microsoft.com/office/powerpoint/2010/main" val="1387870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838200" y="1423687"/>
            <a:ext cx="10515600" cy="1746233"/>
          </a:xfrm>
        </p:spPr>
        <p:txBody>
          <a:bodyPr>
            <a:normAutofit/>
          </a:bodyPr>
          <a:lstStyle/>
          <a:p>
            <a:pPr marL="457200" indent="-457200">
              <a:buFont typeface="Arial" panose="020B0604020202020204" pitchFamily="34" charset="0"/>
              <a:buChar char="•"/>
            </a:pPr>
            <a:r>
              <a:rPr lang="de-DE" dirty="0"/>
              <a:t>Overview of automation capabilities in Azure</a:t>
            </a:r>
          </a:p>
          <a:p>
            <a:pPr marL="457200" indent="-457200">
              <a:buFont typeface="Arial" panose="020B0604020202020204" pitchFamily="34" charset="0"/>
              <a:buChar char="•"/>
            </a:pPr>
            <a:r>
              <a:rPr lang="de-DE" dirty="0"/>
              <a:t>Azure Automation capabilities</a:t>
            </a:r>
          </a:p>
          <a:p>
            <a:pPr marL="457200" indent="-457200">
              <a:buFont typeface="Arial" panose="020B0604020202020204" pitchFamily="34" charset="0"/>
              <a:buChar char="•"/>
            </a:pPr>
            <a:r>
              <a:rPr lang="de-DE" dirty="0"/>
              <a:t>Demos, demos and demos</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JanEgilRing</a:t>
            </a:r>
            <a:endParaRPr lang="en-US" dirty="0"/>
          </a:p>
        </p:txBody>
      </p:sp>
    </p:spTree>
    <p:extLst>
      <p:ext uri="{BB962C8B-B14F-4D97-AF65-F5344CB8AC3E}">
        <p14:creationId xmlns:p14="http://schemas.microsoft.com/office/powerpoint/2010/main" val="2477734225"/>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98</TotalTime>
  <Words>836</Words>
  <Application>Microsoft Office PowerPoint</Application>
  <PresentationFormat>Widescreen</PresentationFormat>
  <Paragraphs>166</Paragraphs>
  <Slides>17</Slides>
  <Notes>16</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17</vt:i4>
      </vt:variant>
    </vt:vector>
  </HeadingPairs>
  <TitlesOfParts>
    <vt:vector size="29" baseType="lpstr">
      <vt:lpstr>Segoe UI</vt:lpstr>
      <vt:lpstr>Consolas</vt:lpstr>
      <vt:lpstr>CarlMarx</vt:lpstr>
      <vt:lpstr>Segoe UI Semibold</vt:lpstr>
      <vt:lpstr>Alfarn</vt:lpstr>
      <vt:lpstr>Stencil</vt:lpstr>
      <vt:lpstr>Segoe UI Semilight</vt:lpstr>
      <vt:lpstr>Segoe UI Light</vt:lpstr>
      <vt:lpstr>Arial</vt:lpstr>
      <vt:lpstr>Calibri</vt:lpstr>
      <vt:lpstr>Office</vt:lpstr>
      <vt:lpstr>Custom Design</vt:lpstr>
      <vt:lpstr>Automate hybrid and cloud environments using Azure Automation</vt:lpstr>
      <vt:lpstr>PowerPoint Presentation</vt:lpstr>
      <vt:lpstr>PowerPoint Presentation</vt:lpstr>
      <vt:lpstr>PowerPoint Presentation</vt:lpstr>
      <vt:lpstr>PowerPoint Presentation</vt:lpstr>
      <vt:lpstr>PowerPoint Presentation</vt:lpstr>
      <vt:lpstr>Automate hybrid and cloud environments using Azure Automation</vt:lpstr>
      <vt:lpstr>This Session</vt:lpstr>
      <vt:lpstr>Agenda</vt:lpstr>
      <vt:lpstr>PowerPoint Presentation</vt:lpstr>
      <vt:lpstr>Azure Automation</vt:lpstr>
      <vt:lpstr>PowerPoint Presentation</vt:lpstr>
      <vt:lpstr>Summary</vt:lpstr>
      <vt:lpstr>PowerPoint Presentation</vt:lpstr>
      <vt:lpstr>Key takeaways</vt:lpstr>
      <vt:lpstr>PowerPoint Presentation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Jan Egil Ring</cp:lastModifiedBy>
  <cp:revision>25</cp:revision>
  <dcterms:created xsi:type="dcterms:W3CDTF">2019-04-18T11:57:57Z</dcterms:created>
  <dcterms:modified xsi:type="dcterms:W3CDTF">2019-05-19T11:04:49Z</dcterms:modified>
</cp:coreProperties>
</file>

<file path=docProps/thumbnail.jpeg>
</file>